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46_CC3620C5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4" r:id="rId4"/>
  </p:sldMasterIdLst>
  <p:notesMasterIdLst>
    <p:notesMasterId r:id="rId34"/>
  </p:notesMasterIdLst>
  <p:handoutMasterIdLst>
    <p:handoutMasterId r:id="rId35"/>
  </p:handoutMasterIdLst>
  <p:sldIdLst>
    <p:sldId id="256" r:id="rId5"/>
    <p:sldId id="260" r:id="rId6"/>
    <p:sldId id="285" r:id="rId7"/>
    <p:sldId id="322" r:id="rId8"/>
    <p:sldId id="323" r:id="rId9"/>
    <p:sldId id="324" r:id="rId10"/>
    <p:sldId id="325" r:id="rId11"/>
    <p:sldId id="308" r:id="rId12"/>
    <p:sldId id="330" r:id="rId13"/>
    <p:sldId id="326" r:id="rId14"/>
    <p:sldId id="327" r:id="rId15"/>
    <p:sldId id="328" r:id="rId16"/>
    <p:sldId id="329" r:id="rId17"/>
    <p:sldId id="292" r:id="rId18"/>
    <p:sldId id="355" r:id="rId19"/>
    <p:sldId id="313" r:id="rId20"/>
    <p:sldId id="298" r:id="rId21"/>
    <p:sldId id="300" r:id="rId22"/>
    <p:sldId id="299" r:id="rId23"/>
    <p:sldId id="320" r:id="rId24"/>
    <p:sldId id="339" r:id="rId25"/>
    <p:sldId id="321" r:id="rId26"/>
    <p:sldId id="353" r:id="rId27"/>
    <p:sldId id="342" r:id="rId28"/>
    <p:sldId id="344" r:id="rId29"/>
    <p:sldId id="350" r:id="rId30"/>
    <p:sldId id="270" r:id="rId31"/>
    <p:sldId id="264" r:id="rId32"/>
    <p:sldId id="27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777B64-C257-4123-8A22-F8E07B0839EA}">
          <p14:sldIdLst>
            <p14:sldId id="256"/>
            <p14:sldId id="260"/>
            <p14:sldId id="285"/>
            <p14:sldId id="322"/>
            <p14:sldId id="323"/>
            <p14:sldId id="324"/>
            <p14:sldId id="325"/>
            <p14:sldId id="308"/>
            <p14:sldId id="330"/>
            <p14:sldId id="326"/>
            <p14:sldId id="327"/>
            <p14:sldId id="328"/>
            <p14:sldId id="329"/>
            <p14:sldId id="292"/>
            <p14:sldId id="355"/>
            <p14:sldId id="313"/>
            <p14:sldId id="298"/>
            <p14:sldId id="300"/>
            <p14:sldId id="299"/>
            <p14:sldId id="320"/>
            <p14:sldId id="339"/>
            <p14:sldId id="321"/>
            <p14:sldId id="353"/>
            <p14:sldId id="342"/>
            <p14:sldId id="344"/>
            <p14:sldId id="350"/>
            <p14:sldId id="270"/>
            <p14:sldId id="26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5ACC09-C2D1-8C3F-82E6-66A65922ABB9}" name="Sajad Ahmadi" initials="SA" userId="S::sahmadi@clemson.edu::21a4c7b2-37ad-4e9a-9ff8-d758d3f75979" providerId="AD"/>
  <p188:author id="{56E68764-CDBC-E331-3A2E-AD2519AB82E3}" name="Rahul K Chamarthi" initials="RC" userId="S::rchamar@clemson.edu::0fe826bc-337a-46e9-8789-8784a14975b3" providerId="AD"/>
  <p188:author id="{95582667-6102-27E7-ED8E-01A166EB4B6B}" name="Guest User" initials="GU" userId="Guest User" providerId="Windows Live"/>
  <p188:author id="{02AA7FC4-B711-2E37-38FE-711FA7135B20}" name="sajad ahmadi" initials="sa" userId="f81a9e4c84dd7c6f" providerId="Windows Live"/>
  <p188:author id="{580B9AFD-98EC-B58E-984E-447F96E0DB4C}" name="Charlie Dauchess" initials="CD" userId="S::cdauche@clemson.edu::841dbb1c-f73c-4268-9512-915996e0f4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9DB7A9-EF51-8345-8DAB-01B691A4F597}" v="1" dt="2025-12-10T20:27:55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25"/>
    <p:restoredTop sz="94668"/>
  </p:normalViewPr>
  <p:slideViewPr>
    <p:cSldViewPr snapToGrid="0">
      <p:cViewPr varScale="1">
        <p:scale>
          <a:sx n="119" d="100"/>
          <a:sy n="119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omments/modernComment_146_CC3620C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099C0D-C34A-2141-A58F-5B1F5C42675D}" authorId="{1C5ACC09-C2D1-8C3F-82E6-66A65922ABB9}" created="2025-12-05T00:34:25.23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26099397" sldId="326"/>
      <ac:spMk id="2" creationId="{A0814554-D901-E3F6-12B6-243DD91FBEA5}"/>
      <ac:txMk cp="0" len="47">
        <ac:context len="48" hash="64650502"/>
      </ac:txMk>
    </ac:txMkLst>
    <p188:pos x="5323788" y="339365"/>
    <p188:txBody>
      <a:bodyPr/>
      <a:lstStyle/>
      <a:p>
        <a:r>
          <a:rPr lang="en-US"/>
          <a:t>We need to bring methods and detail in the presentation, it is in the assignment details.</a:t>
        </a:r>
      </a:p>
    </p188:txBody>
  </p188:cm>
  <p188:cm id="{6A49CCB4-159F-C447-A92B-7620A8AF20AB}" authorId="{02AA7FC4-B711-2E37-38FE-711FA7135B20}" created="2025-12-05T00:58:35.41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26099397" sldId="326"/>
      <ac:spMk id="3" creationId="{A9E68C8B-44FB-67D8-F35C-D39D63AF14C9}"/>
      <ac:txMk cp="0">
        <ac:context len="905" hash="1035624992"/>
      </ac:txMk>
    </ac:txMkLst>
    <p188:pos x="695227" y="336075"/>
    <p188:txBody>
      <a:bodyPr/>
      <a:lstStyle/>
      <a:p>
        <a:r>
          <a:rPr lang="en-US"/>
          <a:t>What is DLH?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3837C2-63B9-1805-069C-1C9317C9B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2801F-3084-B9D7-8B9F-81A2F7E166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9C707-C411-4207-9D78-E12AC9C1F82A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046C0-2E6B-59C3-6CE8-4A904D6233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E2D6D-8B7A-8E6A-5304-FB12049B7D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9A92E-F62C-4F7F-B0A2-C3B3F3BB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4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1F017-EA1D-455B-9D4D-27ED2F36D563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3F9F3-5FCA-4B1D-B76F-25549C067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5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3F9F3-5FCA-4B1D-B76F-25549C067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67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3F9F3-5FCA-4B1D-B76F-25549C067E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3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3F9F3-5FCA-4B1D-B76F-25549C067E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8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3F9F3-5FCA-4B1D-B76F-25549C067E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A8C6D-3E9F-D6E0-22E0-6F57ECBA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D4D7D-E45D-2948-4187-281926449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46CF4-4644-174F-1406-89AA78525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AF9E6-7202-79A3-C18C-A199AA386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3F9F3-5FCA-4B1D-B76F-25549C067E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61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Presenter Name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E322D460-392B-1C4D-9198-FA12C00C1BDC}"/>
              </a:ext>
            </a:extLst>
          </p:cNvPr>
          <p:cNvSpPr/>
          <p:nvPr/>
        </p:nvSpPr>
        <p:spPr>
          <a:xfrm>
            <a:off x="0" y="4861932"/>
            <a:ext cx="579863" cy="1996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Std" pitchFamily="2" charset="0"/>
              <a:ea typeface="+mn-ea"/>
              <a:cs typeface="+mn-cs"/>
            </a:endParaRP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Edit Slide</a:t>
            </a:r>
            <a:br>
              <a:rPr lang="en-US"/>
            </a:br>
            <a:r>
              <a:rPr lang="en-US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141E2089-C56A-3A4B-89B3-2B8FF51B3337}"/>
              </a:ext>
            </a:extLst>
          </p:cNvPr>
          <p:cNvSpPr txBox="1"/>
          <p:nvPr/>
        </p:nvSpPr>
        <p:spPr>
          <a:xfrm>
            <a:off x="11214157" y="329288"/>
            <a:ext cx="742444" cy="829907"/>
          </a:xfrm>
          <a:prstGeom prst="rect">
            <a:avLst/>
          </a:prstGeom>
          <a:noFill/>
          <a:ln w="53975">
            <a:noFill/>
          </a:ln>
          <a:effectLst/>
        </p:spPr>
        <p:txBody>
          <a:bodyPr wrap="square" l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br>
              <a:rPr kumimoji="0" lang="en-US" sz="3600" b="1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600" b="1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D44FFDA-6D1F-344C-82D8-66145DD1EF76}"/>
              </a:ext>
            </a:extLst>
          </p:cNvPr>
          <p:cNvCxnSpPr>
            <a:cxnSpLocks/>
          </p:cNvCxnSpPr>
          <p:nvPr/>
        </p:nvCxnSpPr>
        <p:spPr>
          <a:xfrm>
            <a:off x="11311059" y="1181498"/>
            <a:ext cx="548640" cy="0"/>
          </a:xfrm>
          <a:prstGeom prst="line">
            <a:avLst/>
          </a:prstGeom>
          <a:ln w="444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Main Slide Deck Photo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963DD-5962-AF4B-9AD9-14D254B045DD}"/>
              </a:ext>
            </a:extLst>
          </p:cNvPr>
          <p:cNvSpPr txBox="1"/>
          <p:nvPr/>
        </p:nvSpPr>
        <p:spPr>
          <a:xfrm rot="16200000">
            <a:off x="-948407" y="3154301"/>
            <a:ext cx="2953373" cy="138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bg1"/>
                </a:solidFill>
              </a:rPr>
              <a:t>AuE6930 Milestone #2</a:t>
            </a:r>
          </a:p>
        </p:txBody>
      </p:sp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15A399E1-14AA-C4FC-FC5E-75249805B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364" b="-4165"/>
          <a:stretch/>
        </p:blipFill>
        <p:spPr>
          <a:xfrm>
            <a:off x="1368927" y="4818447"/>
            <a:ext cx="3351213" cy="574963"/>
          </a:xfrm>
          <a:prstGeom prst="rect">
            <a:avLst/>
          </a:prstGeom>
        </p:spPr>
      </p:pic>
      <p:pic>
        <p:nvPicPr>
          <p:cNvPr id="1026" name="Picture 2" descr="Clemson University; Industry Perspective on Connecting with the Ideas and  Workforce of the Future - Manufacturing in South Carolina">
            <a:extLst>
              <a:ext uri="{FF2B5EF4-FFF2-40B4-BE49-F238E27FC236}">
                <a16:creationId xmlns:a16="http://schemas.microsoft.com/office/drawing/2014/main" id="{6A6E56AF-C672-D246-49D5-5847E5532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27" y="5585578"/>
            <a:ext cx="3246535" cy="69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339725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Presenter Name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E322D460-392B-1C4D-9198-FA12C00C1BDC}"/>
              </a:ext>
            </a:extLst>
          </p:cNvPr>
          <p:cNvSpPr/>
          <p:nvPr/>
        </p:nvSpPr>
        <p:spPr>
          <a:xfrm>
            <a:off x="0" y="4861932"/>
            <a:ext cx="579863" cy="1996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Std" pitchFamily="2" charset="0"/>
              <a:ea typeface="+mn-ea"/>
              <a:cs typeface="+mn-cs"/>
            </a:endParaRP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Edit Slide</a:t>
            </a:r>
            <a:br>
              <a:rPr lang="en-US"/>
            </a:br>
            <a:r>
              <a:rPr lang="en-US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141E2089-C56A-3A4B-89B3-2B8FF51B3337}"/>
              </a:ext>
            </a:extLst>
          </p:cNvPr>
          <p:cNvSpPr txBox="1"/>
          <p:nvPr/>
        </p:nvSpPr>
        <p:spPr>
          <a:xfrm>
            <a:off x="11214157" y="329288"/>
            <a:ext cx="742444" cy="829907"/>
          </a:xfrm>
          <a:prstGeom prst="rect">
            <a:avLst/>
          </a:prstGeom>
          <a:noFill/>
          <a:ln w="53975">
            <a:noFill/>
          </a:ln>
          <a:effectLst/>
        </p:spPr>
        <p:txBody>
          <a:bodyPr wrap="square" l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br>
              <a:rPr kumimoji="0" lang="en-US" sz="3600" b="1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600" b="1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D44FFDA-6D1F-344C-82D8-66145DD1EF76}"/>
              </a:ext>
            </a:extLst>
          </p:cNvPr>
          <p:cNvCxnSpPr>
            <a:cxnSpLocks/>
          </p:cNvCxnSpPr>
          <p:nvPr/>
        </p:nvCxnSpPr>
        <p:spPr>
          <a:xfrm>
            <a:off x="11311059" y="1181498"/>
            <a:ext cx="548640" cy="0"/>
          </a:xfrm>
          <a:prstGeom prst="line">
            <a:avLst/>
          </a:prstGeom>
          <a:ln w="444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Main Slide Deck Photo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963DD-5962-AF4B-9AD9-14D254B045DD}"/>
              </a:ext>
            </a:extLst>
          </p:cNvPr>
          <p:cNvSpPr txBox="1"/>
          <p:nvPr/>
        </p:nvSpPr>
        <p:spPr>
          <a:xfrm rot="16200000">
            <a:off x="-948407" y="3154301"/>
            <a:ext cx="2953373" cy="138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bg1"/>
                </a:solidFill>
              </a:rPr>
              <a:t>AuE-6930: Paper Study #1</a:t>
            </a:r>
          </a:p>
        </p:txBody>
      </p:sp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15A399E1-14AA-C4FC-FC5E-75249805BDB0}"/>
              </a:ext>
            </a:extLst>
          </p:cNvPr>
          <p:cNvPicPr>
            <a:picLocks noChangeAspect="1"/>
          </p:cNvPicPr>
          <p:nvPr userDrawn="1"/>
        </p:nvPicPr>
        <p:blipFill rotWithShape="1">
          <a:blip/>
          <a:srcRect t="-4364" b="-4165"/>
          <a:stretch/>
        </p:blipFill>
        <p:spPr>
          <a:xfrm>
            <a:off x="1368927" y="4818447"/>
            <a:ext cx="3351213" cy="5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956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/>
              <a:t>Click to add one-line slide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1F258-1A68-4C4E-8346-5C0E931AB528}"/>
              </a:ext>
            </a:extLst>
          </p:cNvPr>
          <p:cNvSpPr txBox="1"/>
          <p:nvPr/>
        </p:nvSpPr>
        <p:spPr>
          <a:xfrm>
            <a:off x="1142999" y="601565"/>
            <a:ext cx="5427129" cy="184666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AuE-6930: Paper Study #1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502152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enter slide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2BC52-E97D-82CF-0DEE-5882C72DB784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9423206" y="460155"/>
            <a:ext cx="2235393" cy="353382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0E9F0BC9-551D-F55E-9B8A-F3CF36EA5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03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/>
        </p:nvCxnSpPr>
        <p:spPr>
          <a:xfrm>
            <a:off x="405141" y="914400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Picture Placeholder 4">
            <a:extLst>
              <a:ext uri="{FF2B5EF4-FFF2-40B4-BE49-F238E27FC236}">
                <a16:creationId xmlns:a16="http://schemas.microsoft.com/office/drawing/2014/main" id="{CF6F94E6-FB2A-5C49-9309-47060E9D4E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Main Slide Deck Photo</a:t>
            </a:r>
          </a:p>
        </p:txBody>
      </p: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 Slide</a:t>
            </a:r>
          </a:p>
        </p:txBody>
      </p:sp>
      <p:sp>
        <p:nvSpPr>
          <p:cNvPr id="181" name="Subtitle 2">
            <a:extLst>
              <a:ext uri="{FF2B5EF4-FFF2-40B4-BE49-F238E27FC236}">
                <a16:creationId xmlns:a16="http://schemas.microsoft.com/office/drawing/2014/main" id="{01696AF9-CA68-AA4A-B317-7B0E932B65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53881" y="3230360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Presenter Name</a:t>
            </a:r>
          </a:p>
        </p:txBody>
      </p:sp>
      <p:sp>
        <p:nvSpPr>
          <p:cNvPr id="182" name="Text Placeholder 170">
            <a:extLst>
              <a:ext uri="{FF2B5EF4-FFF2-40B4-BE49-F238E27FC236}">
                <a16:creationId xmlns:a16="http://schemas.microsoft.com/office/drawing/2014/main" id="{B67B351C-2A1F-D34C-9A40-CDFA2D8E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3880" y="3513502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FE3599A-DB2A-5E43-8F69-5EC295C2D24E}"/>
              </a:ext>
            </a:extLst>
          </p:cNvPr>
          <p:cNvGrpSpPr/>
          <p:nvPr/>
        </p:nvGrpSpPr>
        <p:grpSpPr>
          <a:xfrm>
            <a:off x="11324042" y="344471"/>
            <a:ext cx="502600" cy="744358"/>
            <a:chOff x="7543800" y="-161366"/>
            <a:chExt cx="590775" cy="874945"/>
          </a:xfrm>
          <a:solidFill>
            <a:schemeClr val="bg1">
              <a:lumMod val="75000"/>
            </a:schemeClr>
          </a:solidFill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9D5D50B1-9B6B-FB43-9DEE-9B5A889981F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CF06C0E6-0FB7-004A-9282-BC665F2D8B8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54F22B85-A037-9B4A-BE50-99AF373B9D4C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33FB731-0090-5344-A8B1-B3A709D6BE55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0B82FDB2-862B-E044-8108-C2EE979FB430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D4C97EB9-CA3A-B640-BF98-EDA37C8A5848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A18F501-F4F8-9147-93C4-2499448761F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3FC2E72-6B8D-CF49-9A93-B0C9B118A3A0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1E16EBD-4226-C945-A030-67CD62545C9A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C377E61-057B-6B44-B764-C78CC519E7CA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BF084F4-BD6A-CE49-9EF1-98684D3F62A3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C31C0C0-AF10-E542-9F94-D5A04482B7F9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2D8180B-BF1A-C04A-8F95-0B850D6C1B24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2C171AA-FC2C-644B-B7D1-06A3E09A3C2A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4BD0E2BA-621F-5148-89B3-608EE2AC4F1B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84C78E72-F5BD-654B-B9F0-CFEA93060618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E8FE091C-5432-874A-AEF4-5F99FB51FBF4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D13A50A0-7066-8746-B463-3A3C954568AC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70DE4B30-45CF-DD42-86B7-C7AF116F5B63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6447FA1E-C914-E448-94CC-2E3A2E4D1C5D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741B93F-B29C-E945-8FCA-429472DDF2FC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579DA15-1124-2943-A739-DF473D014CC4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435068E5-41D0-6D43-8321-03F10D0D154F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E81E4BB-C2B8-654B-B925-B4C7EC72469E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C9FF203C-4926-234C-A361-F23254B39DC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47166F3-D0E4-514F-9C02-A020A4379C1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F874132-C809-434F-B58A-821B6653B93F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0F5DB1F-352A-C245-AF86-23CFCFCC35A2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867BB936-A50C-1A46-8C8A-DC635AF126F7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7AA0D529-BF83-F94A-8CB8-718796546A04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DF7EA7F-6534-ED47-96C8-4261BD67399F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D6780DB5-179F-DC44-B186-A2C6D39DC170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3DA20D7-95BF-1B43-B33F-26887CCEA0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38E97A9-CCFB-464C-9F96-798A27A19DA6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9EDE2F58-ACBF-1E4B-B181-B4B7BDAC16A6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410CBAA3-301E-284C-AE23-A14ED3EE0B06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90625396-7720-D245-975E-98882A384552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6327844-FA4B-DB47-A87D-02AD10FCFD4F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8F92464-860D-6F43-A306-1874BB9E4E92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045542AE-65DE-0E40-A007-90312F20262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7D68CFE-76D9-4344-BEA3-BD53CF644473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665784-33D6-AB48-AED6-762DBDF0BBC2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F6E81901-BE10-0449-B013-18FFD86E5D5A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DBC77A3-6950-D747-80A1-573286C54351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9CD7813F-209A-4E4C-8576-D018FED1A950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704DC8F7-12F0-9A42-8F52-2E2C9D79ED0A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32C3197-3AEE-E74B-8C1F-4693CF889093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7F83B416-A97E-FF4C-B846-CBB031B63345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76F6F98-E6FE-E642-9610-7A5CAC2356AF}"/>
              </a:ext>
            </a:extLst>
          </p:cNvPr>
          <p:cNvSpPr txBox="1"/>
          <p:nvPr/>
        </p:nvSpPr>
        <p:spPr>
          <a:xfrm rot="16200000">
            <a:off x="-836795" y="2319637"/>
            <a:ext cx="2953373" cy="138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bg1"/>
                </a:solidFill>
              </a:rPr>
              <a:t>AuE8200 Project Proposal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F4CF0A8-10E7-3988-9C44-F16476168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2840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4A7E4-6721-2A43-8F3D-2A1DC5FAC05F}"/>
              </a:ext>
            </a:extLst>
          </p:cNvPr>
          <p:cNvSpPr txBox="1"/>
          <p:nvPr/>
        </p:nvSpPr>
        <p:spPr>
          <a:xfrm>
            <a:off x="1142999" y="601565"/>
            <a:ext cx="5427129" cy="184666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AuE8200 Project Proposal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5741877" cy="443198"/>
          </a:xfrm>
        </p:spPr>
        <p:txBody>
          <a:bodyPr/>
          <a:lstStyle/>
          <a:p>
            <a:r>
              <a:rPr lang="en-US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502152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enter slide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CE3A00-D113-E0A1-EAAD-AED25658323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88347" y="6071769"/>
            <a:ext cx="2235393" cy="353382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E3165F1-0B43-D98C-522C-ADA80DFE4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904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91440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add a slide title. Can be two lines if needed.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1F258-1A68-4C4E-8346-5C0E931AB528}"/>
              </a:ext>
            </a:extLst>
          </p:cNvPr>
          <p:cNvSpPr txBox="1"/>
          <p:nvPr/>
        </p:nvSpPr>
        <p:spPr>
          <a:xfrm>
            <a:off x="5768787" y="585180"/>
            <a:ext cx="4570881" cy="184666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AuE8200 Project Proposal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2000437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enter slide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6E66C-255F-AD9A-7D79-969A01120CB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5118566" y="6088153"/>
            <a:ext cx="2235393" cy="3533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6695A-D1BF-335D-9EF1-64ED2798F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1254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B8E7794-72D8-3143-BE21-F0E03CCE1A96}"/>
              </a:ext>
            </a:extLst>
          </p:cNvPr>
          <p:cNvSpPr/>
          <p:nvPr/>
        </p:nvSpPr>
        <p:spPr>
          <a:xfrm>
            <a:off x="0" y="4861932"/>
            <a:ext cx="579863" cy="1996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Std" pitchFamily="2" charset="0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Main Slide Deck Photo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D3EF107-8AE8-8442-810E-58D020DFC7E4}"/>
              </a:ext>
            </a:extLst>
          </p:cNvPr>
          <p:cNvSpPr txBox="1"/>
          <p:nvPr/>
        </p:nvSpPr>
        <p:spPr>
          <a:xfrm rot="16200000">
            <a:off x="-966073" y="3123149"/>
            <a:ext cx="2953373" cy="138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AuE8200 Project Proposal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407A4334-728F-DC50-0141-30EC7A9040B5}"/>
              </a:ext>
            </a:extLst>
          </p:cNvPr>
          <p:cNvPicPr>
            <a:picLocks noChangeAspect="1"/>
          </p:cNvPicPr>
          <p:nvPr userDrawn="1"/>
        </p:nvPicPr>
        <p:blipFill rotWithShape="1">
          <a:blip/>
          <a:srcRect t="-4364" b="-4165"/>
          <a:stretch/>
        </p:blipFill>
        <p:spPr>
          <a:xfrm>
            <a:off x="1238368" y="5765451"/>
            <a:ext cx="3351213" cy="574963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815E3A3-B1C0-CBBA-68D8-11BF9ECB4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B8E7794-72D8-3143-BE21-F0E03CCE1A96}"/>
              </a:ext>
            </a:extLst>
          </p:cNvPr>
          <p:cNvSpPr/>
          <p:nvPr/>
        </p:nvSpPr>
        <p:spPr>
          <a:xfrm>
            <a:off x="0" y="4861932"/>
            <a:ext cx="579863" cy="1996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Std" pitchFamily="2" charset="0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Add a sentence of descriptive text if needed.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0AD913-FAAC-E84F-88B3-64FD916E2AC3}"/>
              </a:ext>
            </a:extLst>
          </p:cNvPr>
          <p:cNvSpPr txBox="1"/>
          <p:nvPr/>
        </p:nvSpPr>
        <p:spPr>
          <a:xfrm rot="16200000">
            <a:off x="-966073" y="3123149"/>
            <a:ext cx="2953373" cy="138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AuE8200 Project Proposal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18A2BA1D-BB63-ACE7-A4B4-2783509BE935}"/>
              </a:ext>
            </a:extLst>
          </p:cNvPr>
          <p:cNvPicPr>
            <a:picLocks noChangeAspect="1"/>
          </p:cNvPicPr>
          <p:nvPr userDrawn="1"/>
        </p:nvPicPr>
        <p:blipFill rotWithShape="1">
          <a:blip/>
          <a:srcRect t="-4364" b="-4165"/>
          <a:stretch/>
        </p:blipFill>
        <p:spPr>
          <a:xfrm>
            <a:off x="1238368" y="5765451"/>
            <a:ext cx="3351213" cy="574963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6385A5D-F3AC-8D28-77CB-2B0A34BAD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5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1F258-1A68-4C4E-8346-5C0E931AB528}"/>
              </a:ext>
            </a:extLst>
          </p:cNvPr>
          <p:cNvSpPr txBox="1"/>
          <p:nvPr/>
        </p:nvSpPr>
        <p:spPr>
          <a:xfrm>
            <a:off x="1143000" y="585180"/>
            <a:ext cx="4683642" cy="184666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AuE8200 Project Proposal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/>
              <a:t>Click to add one-line 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D3404-EDAA-1722-1C41-73A163809808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9423206" y="460155"/>
            <a:ext cx="2235393" cy="353382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0BDE32D-0754-295B-ADC2-A5080A37A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89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/>
        </p:nvCxnSpPr>
        <p:spPr>
          <a:xfrm>
            <a:off x="405141" y="914400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Picture Placeholder 4">
            <a:extLst>
              <a:ext uri="{FF2B5EF4-FFF2-40B4-BE49-F238E27FC236}">
                <a16:creationId xmlns:a16="http://schemas.microsoft.com/office/drawing/2014/main" id="{CF6F94E6-FB2A-5C49-9309-47060E9D4E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Main Slide Deck Photo</a:t>
            </a:r>
          </a:p>
        </p:txBody>
      </p: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 Slide</a:t>
            </a:r>
          </a:p>
        </p:txBody>
      </p:sp>
      <p:sp>
        <p:nvSpPr>
          <p:cNvPr id="181" name="Subtitle 2">
            <a:extLst>
              <a:ext uri="{FF2B5EF4-FFF2-40B4-BE49-F238E27FC236}">
                <a16:creationId xmlns:a16="http://schemas.microsoft.com/office/drawing/2014/main" id="{01696AF9-CA68-AA4A-B317-7B0E932B65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53881" y="3230360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Presenter Name</a:t>
            </a:r>
          </a:p>
        </p:txBody>
      </p:sp>
      <p:sp>
        <p:nvSpPr>
          <p:cNvPr id="182" name="Text Placeholder 170">
            <a:extLst>
              <a:ext uri="{FF2B5EF4-FFF2-40B4-BE49-F238E27FC236}">
                <a16:creationId xmlns:a16="http://schemas.microsoft.com/office/drawing/2014/main" id="{B67B351C-2A1F-D34C-9A40-CDFA2D8E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3880" y="3513502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FE3599A-DB2A-5E43-8F69-5EC295C2D24E}"/>
              </a:ext>
            </a:extLst>
          </p:cNvPr>
          <p:cNvGrpSpPr/>
          <p:nvPr/>
        </p:nvGrpSpPr>
        <p:grpSpPr>
          <a:xfrm>
            <a:off x="11324042" y="344471"/>
            <a:ext cx="502600" cy="744358"/>
            <a:chOff x="7543800" y="-161366"/>
            <a:chExt cx="590775" cy="874945"/>
          </a:xfrm>
          <a:solidFill>
            <a:schemeClr val="bg1">
              <a:lumMod val="75000"/>
            </a:schemeClr>
          </a:solidFill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9D5D50B1-9B6B-FB43-9DEE-9B5A889981F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CF06C0E6-0FB7-004A-9282-BC665F2D8B8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54F22B85-A037-9B4A-BE50-99AF373B9D4C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33FB731-0090-5344-A8B1-B3A709D6BE55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0B82FDB2-862B-E044-8108-C2EE979FB430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D4C97EB9-CA3A-B640-BF98-EDA37C8A5848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A18F501-F4F8-9147-93C4-2499448761F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3FC2E72-6B8D-CF49-9A93-B0C9B118A3A0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1E16EBD-4226-C945-A030-67CD62545C9A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C377E61-057B-6B44-B764-C78CC519E7CA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BF084F4-BD6A-CE49-9EF1-98684D3F62A3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C31C0C0-AF10-E542-9F94-D5A04482B7F9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2D8180B-BF1A-C04A-8F95-0B850D6C1B24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2C171AA-FC2C-644B-B7D1-06A3E09A3C2A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4BD0E2BA-621F-5148-89B3-608EE2AC4F1B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84C78E72-F5BD-654B-B9F0-CFEA93060618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E8FE091C-5432-874A-AEF4-5F99FB51FBF4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D13A50A0-7066-8746-B463-3A3C954568AC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70DE4B30-45CF-DD42-86B7-C7AF116F5B63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6447FA1E-C914-E448-94CC-2E3A2E4D1C5D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741B93F-B29C-E945-8FCA-429472DDF2FC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579DA15-1124-2943-A739-DF473D014CC4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435068E5-41D0-6D43-8321-03F10D0D154F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E81E4BB-C2B8-654B-B925-B4C7EC72469E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C9FF203C-4926-234C-A361-F23254B39DC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47166F3-D0E4-514F-9C02-A020A4379C1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F874132-C809-434F-B58A-821B6653B93F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0F5DB1F-352A-C245-AF86-23CFCFCC35A2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867BB936-A50C-1A46-8C8A-DC635AF126F7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7AA0D529-BF83-F94A-8CB8-718796546A04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DF7EA7F-6534-ED47-96C8-4261BD67399F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D6780DB5-179F-DC44-B186-A2C6D39DC170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3DA20D7-95BF-1B43-B33F-26887CCEA0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38E97A9-CCFB-464C-9F96-798A27A19DA6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9EDE2F58-ACBF-1E4B-B181-B4B7BDAC16A6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410CBAA3-301E-284C-AE23-A14ED3EE0B06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90625396-7720-D245-975E-98882A384552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6327844-FA4B-DB47-A87D-02AD10FCFD4F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8F92464-860D-6F43-A306-1874BB9E4E92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045542AE-65DE-0E40-A007-90312F20262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7D68CFE-76D9-4344-BEA3-BD53CF644473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665784-33D6-AB48-AED6-762DBDF0BBC2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F6E81901-BE10-0449-B013-18FFD86E5D5A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DBC77A3-6950-D747-80A1-573286C54351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9CD7813F-209A-4E4C-8576-D018FED1A950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704DC8F7-12F0-9A42-8F52-2E2C9D79ED0A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32C3197-3AEE-E74B-8C1F-4693CF889093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7F83B416-A97E-FF4C-B846-CBB031B63345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76F6F98-E6FE-E642-9610-7A5CAC2356AF}"/>
              </a:ext>
            </a:extLst>
          </p:cNvPr>
          <p:cNvSpPr txBox="1"/>
          <p:nvPr/>
        </p:nvSpPr>
        <p:spPr>
          <a:xfrm rot="16200000">
            <a:off x="-836795" y="2319637"/>
            <a:ext cx="2953373" cy="138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bg1"/>
                </a:solidFill>
              </a:rPr>
              <a:t>AuE8200 Project Proposal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E9972E5B-E375-4626-03DE-D3707AF37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364" b="-4165"/>
          <a:stretch/>
        </p:blipFill>
        <p:spPr>
          <a:xfrm>
            <a:off x="1368927" y="4818447"/>
            <a:ext cx="3351213" cy="57496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F4CF0A8-10E7-3988-9C44-F16476168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68384"/>
      </p:ext>
    </p:extLst>
  </p:cSld>
  <p:clrMapOvr>
    <a:masterClrMapping/>
  </p:clrMapOvr>
  <p:transition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4A7E4-6721-2A43-8F3D-2A1DC5FAC05F}"/>
              </a:ext>
            </a:extLst>
          </p:cNvPr>
          <p:cNvSpPr txBox="1"/>
          <p:nvPr/>
        </p:nvSpPr>
        <p:spPr>
          <a:xfrm>
            <a:off x="1142999" y="601565"/>
            <a:ext cx="5427129" cy="184666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AuE8200 Project Proposal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5741877" cy="443198"/>
          </a:xfrm>
        </p:spPr>
        <p:txBody>
          <a:bodyPr/>
          <a:lstStyle/>
          <a:p>
            <a:r>
              <a:rPr lang="en-US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502152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enter slide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CE3A00-D113-E0A1-EAAD-AED25658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7" y="6071769"/>
            <a:ext cx="2235393" cy="353382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E3165F1-0B43-D98C-522C-ADA80DFE4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50065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91440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add a slide title. Can be two lines if needed.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1F258-1A68-4C4E-8346-5C0E931AB528}"/>
              </a:ext>
            </a:extLst>
          </p:cNvPr>
          <p:cNvSpPr txBox="1"/>
          <p:nvPr/>
        </p:nvSpPr>
        <p:spPr>
          <a:xfrm>
            <a:off x="5768787" y="585180"/>
            <a:ext cx="4570881" cy="184666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AuE8200 Project Proposal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2000437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enter slide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6E66C-255F-AD9A-7D79-969A0112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66" y="6088153"/>
            <a:ext cx="2235393" cy="3533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6695A-D1BF-335D-9EF1-64ED2798F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60891"/>
      </p:ext>
    </p:extLst>
  </p:cSld>
  <p:clrMapOvr>
    <a:masterClrMapping/>
  </p:clrMapOvr>
  <p:transition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/>
              <a:t>Click to add one-line slide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1F258-1A68-4C4E-8346-5C0E931AB528}"/>
              </a:ext>
            </a:extLst>
          </p:cNvPr>
          <p:cNvSpPr txBox="1"/>
          <p:nvPr/>
        </p:nvSpPr>
        <p:spPr>
          <a:xfrm>
            <a:off x="1142999" y="601565"/>
            <a:ext cx="5427129" cy="184666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AuE6930 Milestone #2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502152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enter slide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2BC52-E97D-82CF-0DEE-5882C72D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206" y="460155"/>
            <a:ext cx="2235393" cy="353382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0E9F0BC9-551D-F55E-9B8A-F3CF36EA5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80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B8E7794-72D8-3143-BE21-F0E03CCE1A96}"/>
              </a:ext>
            </a:extLst>
          </p:cNvPr>
          <p:cNvSpPr/>
          <p:nvPr/>
        </p:nvSpPr>
        <p:spPr>
          <a:xfrm>
            <a:off x="0" y="4861932"/>
            <a:ext cx="579863" cy="1996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Std" pitchFamily="2" charset="0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Main Slide Deck Photo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D3EF107-8AE8-8442-810E-58D020DFC7E4}"/>
              </a:ext>
            </a:extLst>
          </p:cNvPr>
          <p:cNvSpPr txBox="1"/>
          <p:nvPr/>
        </p:nvSpPr>
        <p:spPr>
          <a:xfrm rot="16200000">
            <a:off x="-966073" y="3123149"/>
            <a:ext cx="2953373" cy="138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AuE8200 Project Proposal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407A4334-728F-DC50-0141-30EC7A904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364" b="-4165"/>
          <a:stretch/>
        </p:blipFill>
        <p:spPr>
          <a:xfrm>
            <a:off x="1238368" y="5765451"/>
            <a:ext cx="3351213" cy="574963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815E3A3-B1C0-CBBA-68D8-11BF9ECB4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82669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B8E7794-72D8-3143-BE21-F0E03CCE1A96}"/>
              </a:ext>
            </a:extLst>
          </p:cNvPr>
          <p:cNvSpPr/>
          <p:nvPr/>
        </p:nvSpPr>
        <p:spPr>
          <a:xfrm>
            <a:off x="0" y="4861932"/>
            <a:ext cx="579863" cy="1996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Std" pitchFamily="2" charset="0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Add a sentence of descriptive text if needed.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0AD913-FAAC-E84F-88B3-64FD916E2AC3}"/>
              </a:ext>
            </a:extLst>
          </p:cNvPr>
          <p:cNvSpPr txBox="1"/>
          <p:nvPr/>
        </p:nvSpPr>
        <p:spPr>
          <a:xfrm rot="16200000">
            <a:off x="-966073" y="3123149"/>
            <a:ext cx="2953373" cy="138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AuE8200 Project Proposal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18A2BA1D-BB63-ACE7-A4B4-2783509BE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364" b="-4165"/>
          <a:stretch/>
        </p:blipFill>
        <p:spPr>
          <a:xfrm>
            <a:off x="1238368" y="5765451"/>
            <a:ext cx="3351213" cy="574963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6385A5D-F3AC-8D28-77CB-2B0A34BAD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04540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1F258-1A68-4C4E-8346-5C0E931AB528}"/>
              </a:ext>
            </a:extLst>
          </p:cNvPr>
          <p:cNvSpPr txBox="1"/>
          <p:nvPr/>
        </p:nvSpPr>
        <p:spPr>
          <a:xfrm>
            <a:off x="1143000" y="585180"/>
            <a:ext cx="4683642" cy="184666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accent1"/>
                </a:solidFill>
              </a:rPr>
              <a:t>AuE8200 Project Proposal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/>
              <a:t>Click to add one-line 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D3404-EDAA-1722-1C41-73A16380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206" y="460155"/>
            <a:ext cx="2235393" cy="353382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0BDE32D-0754-295B-ADC2-A5080A37A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61804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9C7961-4EE6-4E0E-0C6D-62E64023E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8753" y="63978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19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825625"/>
            <a:ext cx="10515600" cy="136447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EC8C-A2B8-EEE7-1104-5D5F2D510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17B52-1601-4C8D-9705-F7CA0390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3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696" r:id="rId10"/>
    <p:sldLayoutId id="2147483697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68" r:id="rId17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46_CC3620C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27ADEB5-3E4E-5332-0FAF-980199740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8926" y="2822284"/>
            <a:ext cx="6267550" cy="1304873"/>
          </a:xfrm>
        </p:spPr>
        <p:txBody>
          <a:bodyPr>
            <a:normAutofit/>
          </a:bodyPr>
          <a:lstStyle/>
          <a:p>
            <a:r>
              <a:rPr lang="en-US"/>
              <a:t>Sajad Ahmadi, Rahul </a:t>
            </a:r>
            <a:r>
              <a:rPr lang="en-US" err="1"/>
              <a:t>Chamarthi</a:t>
            </a:r>
            <a:r>
              <a:rPr lang="en-US"/>
              <a:t> and Nandhini Ramachandran</a:t>
            </a:r>
          </a:p>
          <a:p>
            <a:r>
              <a:rPr lang="en-US"/>
              <a:t>Instructor: Dr. Bing Li</a:t>
            </a:r>
          </a:p>
          <a:p>
            <a:r>
              <a:rPr lang="en-US"/>
              <a:t>Final presentation of Agentic AI course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8CA5C-105F-0A0A-6E3D-1FB61F4C1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6" y="843117"/>
            <a:ext cx="7008955" cy="1578807"/>
          </a:xfrm>
        </p:spPr>
        <p:txBody>
          <a:bodyPr>
            <a:normAutofit/>
          </a:bodyPr>
          <a:lstStyle/>
          <a:p>
            <a:r>
              <a:rPr lang="en-US" sz="4000"/>
              <a:t>Drive Like a Human: Rethinking Autonomous Driving with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25369368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7302C-097F-9565-53CD-1D0FC060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4554-D901-E3F6-12B6-243DD91F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&amp; Details: System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68C8B-44FB-67D8-F35C-D39D63AF1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5741881" cy="48515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Layered design</a:t>
            </a:r>
            <a:r>
              <a:rPr lang="en-US"/>
              <a:t>: Our system is organized into four main layers: </a:t>
            </a:r>
            <a:r>
              <a:rPr lang="en-US" b="1" err="1"/>
              <a:t>HighwayEnv</a:t>
            </a:r>
            <a:r>
              <a:rPr lang="en-US" b="1"/>
              <a:t> (Environment)</a:t>
            </a:r>
            <a:r>
              <a:rPr lang="en-US"/>
              <a:t>, </a:t>
            </a:r>
            <a:r>
              <a:rPr lang="en-US" b="1"/>
              <a:t>Scenario Engine</a:t>
            </a:r>
            <a:r>
              <a:rPr lang="en-US"/>
              <a:t>, </a:t>
            </a:r>
            <a:r>
              <a:rPr lang="en-US" b="1" err="1"/>
              <a:t>LLMDriver</a:t>
            </a:r>
            <a:r>
              <a:rPr lang="en-US" b="1"/>
              <a:t> (Cognitive)</a:t>
            </a:r>
            <a:r>
              <a:rPr lang="en-US"/>
              <a:t>, and </a:t>
            </a:r>
            <a:r>
              <a:rPr lang="en-US" b="1"/>
              <a:t>Safety Wrapper (Execution)</a:t>
            </a:r>
            <a:r>
              <a:rPr lang="en-US"/>
              <a:t>.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US" b="1"/>
              <a:t>Environment layer – </a:t>
            </a:r>
            <a:r>
              <a:rPr lang="en-US" b="1" err="1"/>
              <a:t>HighwayEnv</a:t>
            </a:r>
            <a:r>
              <a:rPr lang="en-US"/>
              <a:t>: Provides the </a:t>
            </a:r>
            <a:r>
              <a:rPr lang="en-US" b="1"/>
              <a:t>kinematic state</a:t>
            </a:r>
            <a:r>
              <a:rPr lang="en-US"/>
              <a:t> (position, speed, lane index) of the ego vehicle and surrounding traffic at each timestep.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US" b="1"/>
              <a:t>Scenario Engine</a:t>
            </a:r>
            <a:r>
              <a:rPr lang="en-US"/>
              <a:t>: Converts raw numerical observations into a </a:t>
            </a:r>
            <a:r>
              <a:rPr lang="en-US" b="1"/>
              <a:t>structured JSON representation</a:t>
            </a:r>
            <a:r>
              <a:rPr lang="en-US"/>
              <a:t>, logs frames into </a:t>
            </a:r>
            <a:r>
              <a:rPr lang="en-US" b="1"/>
              <a:t>SQLite</a:t>
            </a:r>
            <a:r>
              <a:rPr lang="en-US"/>
              <a:t>, and maintains relationships such as “front vehicle,” “left neighbor,” and “right neighbor.”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US" b="1" err="1"/>
              <a:t>LLMDriver</a:t>
            </a:r>
            <a:r>
              <a:rPr lang="en-US"/>
              <a:t>: Acts as the </a:t>
            </a:r>
            <a:r>
              <a:rPr lang="en-US" b="1"/>
              <a:t>reasoning core</a:t>
            </a:r>
            <a:r>
              <a:rPr lang="en-US"/>
              <a:t>, applying traffic rules, tool calls, memory retrieval, and multi-step predictions to output high-level actions.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US" b="1"/>
              <a:t>Safety Wrapper</a:t>
            </a:r>
            <a:r>
              <a:rPr lang="en-US"/>
              <a:t>: Filters the LLM’s action through </a:t>
            </a:r>
            <a:r>
              <a:rPr lang="en-US" b="1"/>
              <a:t>numerical safety checks</a:t>
            </a:r>
            <a:r>
              <a:rPr lang="en-US"/>
              <a:t> (gaps, time-to-collision, lane-change viability) before sending commands back to </a:t>
            </a:r>
            <a:r>
              <a:rPr lang="en-US" err="1"/>
              <a:t>HighwayEnv</a:t>
            </a:r>
            <a:r>
              <a:rPr lang="en-US"/>
              <a:t>, creating a robust </a:t>
            </a:r>
            <a:r>
              <a:rPr lang="en-US" b="1"/>
              <a:t>perception → reasoning → action → logging</a:t>
            </a:r>
            <a:r>
              <a:rPr lang="en-US"/>
              <a:t> loop.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0BB88-F94C-E658-7A9B-4A5E2C29C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10</a:t>
            </a:fld>
            <a:endParaRPr lang="en-US"/>
          </a:p>
        </p:txBody>
      </p:sp>
      <p:pic>
        <p:nvPicPr>
          <p:cNvPr id="4099" name="Picture 3" descr="img">
            <a:extLst>
              <a:ext uri="{FF2B5EF4-FFF2-40B4-BE49-F238E27FC236}">
                <a16:creationId xmlns:a16="http://schemas.microsoft.com/office/drawing/2014/main" id="{2944950F-0456-86F9-2688-91187D52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60"/>
          <a:stretch>
            <a:fillRect/>
          </a:stretch>
        </p:blipFill>
        <p:spPr bwMode="auto">
          <a:xfrm>
            <a:off x="7615857" y="1502152"/>
            <a:ext cx="3610943" cy="410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D4D26-1B2A-138F-0B3F-10576240DEA4}"/>
              </a:ext>
            </a:extLst>
          </p:cNvPr>
          <p:cNvSpPr txBox="1"/>
          <p:nvPr/>
        </p:nvSpPr>
        <p:spPr>
          <a:xfrm>
            <a:off x="8077936" y="5606792"/>
            <a:ext cx="244782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Image 1. </a:t>
            </a:r>
            <a:r>
              <a:rPr lang="en-US" sz="1100"/>
              <a:t>End-to-end architecture of the LLM-driven highway agent. It shows how the layers are connected to each other in the system.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26099397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4DE5-B2A0-F6C9-8A20-D03E648B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&amp; Details: </a:t>
            </a:r>
            <a:r>
              <a:rPr lang="en-US" err="1">
                <a:cs typeface="Sabon Next LT"/>
              </a:rPr>
              <a:t>HELLM.py</a:t>
            </a:r>
            <a:r>
              <a:rPr lang="en-US">
                <a:cs typeface="Sabon Next LT"/>
              </a:rPr>
              <a:t>- Main Control Loop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AB03-DDC6-CD40-9107-A394E817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5741881" cy="50018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Central orchestrator</a:t>
            </a:r>
            <a:r>
              <a:rPr lang="en-US"/>
              <a:t>: </a:t>
            </a:r>
            <a:r>
              <a:rPr lang="en-US" err="1"/>
              <a:t>HELLM.py</a:t>
            </a:r>
            <a:r>
              <a:rPr lang="en-US"/>
              <a:t> is the </a:t>
            </a:r>
            <a:r>
              <a:rPr lang="en-US" b="1"/>
              <a:t>top-level script</a:t>
            </a:r>
            <a:r>
              <a:rPr lang="en-US"/>
              <a:t> that coordinates all components of the driving stack for each simulation episode.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Initialization</a:t>
            </a:r>
            <a:r>
              <a:rPr lang="en-US"/>
              <a:t>: It configures </a:t>
            </a:r>
            <a:r>
              <a:rPr lang="en-US" b="1" err="1"/>
              <a:t>HighwayEnv</a:t>
            </a:r>
            <a:r>
              <a:rPr lang="en-US"/>
              <a:t>, initializes the chosen </a:t>
            </a:r>
            <a:r>
              <a:rPr lang="en-US" b="1"/>
              <a:t>scenario configuration</a:t>
            </a:r>
            <a:r>
              <a:rPr lang="en-US"/>
              <a:t>, and loads the </a:t>
            </a:r>
            <a:r>
              <a:rPr lang="en-US" b="1"/>
              <a:t>LLM model and associated tools</a:t>
            </a:r>
            <a:r>
              <a:rPr lang="en-US"/>
              <a:t> (safety checks, prediction tools, memory modules).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Per-timestep workflow</a:t>
            </a:r>
            <a:r>
              <a:rPr lang="en-US"/>
              <a:t>: On every timestep, it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extracts the latest observation from </a:t>
            </a:r>
            <a:r>
              <a:rPr lang="en-US" err="1"/>
              <a:t>HighwayEnv</a:t>
            </a:r>
            <a:r>
              <a:rPr lang="en-US"/>
              <a:t>,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updates the scenario JSON using the Scenario Engine,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calls </a:t>
            </a:r>
            <a:r>
              <a:rPr lang="en-US" err="1"/>
              <a:t>LLMDriver.agentRun</a:t>
            </a:r>
            <a:r>
              <a:rPr lang="en-US"/>
              <a:t>() to obtain a high-level action,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applies the safety wrapper to refine or veto that action, and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executes the final action in the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Logging and termination</a:t>
            </a:r>
            <a:r>
              <a:rPr lang="en-US"/>
              <a:t>: Each step is </a:t>
            </a:r>
            <a:r>
              <a:rPr lang="en-US" b="1"/>
              <a:t>logged into SQLite</a:t>
            </a:r>
            <a:r>
              <a:rPr lang="en-US"/>
              <a:t>, and the loop terminates when a </a:t>
            </a:r>
            <a:r>
              <a:rPr lang="en-US" b="1"/>
              <a:t>collision</a:t>
            </a:r>
            <a:r>
              <a:rPr lang="en-US"/>
              <a:t> or </a:t>
            </a:r>
            <a:r>
              <a:rPr lang="en-US" b="1"/>
              <a:t>timeout</a:t>
            </a:r>
            <a:r>
              <a:rPr lang="en-US"/>
              <a:t> is detected, enabling detailed post-episode analysis.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2894C-4553-ACFE-904A-CEEAA8C85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8C4534-ADFC-516B-9E5F-AE181B8D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584" y="2141327"/>
            <a:ext cx="2943585" cy="1985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1D5357-6CD0-D86D-FBD4-1609D2FD5A0B}"/>
              </a:ext>
            </a:extLst>
          </p:cNvPr>
          <p:cNvSpPr txBox="1"/>
          <p:nvPr/>
        </p:nvSpPr>
        <p:spPr>
          <a:xfrm>
            <a:off x="8480501" y="4125925"/>
            <a:ext cx="286476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Image 2. </a:t>
            </a:r>
            <a:r>
              <a:rPr lang="en-US" sz="1100"/>
              <a:t>After </a:t>
            </a:r>
            <a:r>
              <a:rPr lang="en-US" sz="1100" err="1"/>
              <a:t>configing</a:t>
            </a:r>
            <a:r>
              <a:rPr lang="en-US" sz="1100"/>
              <a:t> the LLM, Environment configuration for highway-v0, defining kinematic observations, discrete meta-action target speeds, and simulation settings such as duration, vehicle density, and visualization options.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718131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27BE-F220-CE62-317D-B5C69D65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&amp; Details: </a:t>
            </a:r>
            <a:r>
              <a:rPr lang="en-US">
                <a:cs typeface="Sabon Next LT"/>
              </a:rPr>
              <a:t>Scenario Engine (</a:t>
            </a:r>
            <a:r>
              <a:rPr lang="en-US" err="1">
                <a:cs typeface="Sabon Next LT"/>
              </a:rPr>
              <a:t>scenario.py</a:t>
            </a:r>
            <a:r>
              <a:rPr lang="en-US">
                <a:cs typeface="Sabon Next LT"/>
              </a:rPr>
              <a:t>)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4364-E351-4934-851B-5970F478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5368069" cy="41087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Lane graph construction</a:t>
            </a:r>
            <a:r>
              <a:rPr lang="en-US"/>
              <a:t>: Builds a </a:t>
            </a:r>
            <a:r>
              <a:rPr lang="en-US" b="1"/>
              <a:t>lane graph</a:t>
            </a:r>
            <a:r>
              <a:rPr lang="en-US"/>
              <a:t> tailored to each scenario (highway, merge, intersection, roundabout), capturing connectivity, allowed transitions, and lane adjacency.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Vehicle objects</a:t>
            </a:r>
            <a:r>
              <a:rPr lang="en-US"/>
              <a:t>: Creates </a:t>
            </a:r>
            <a:r>
              <a:rPr lang="en-US" b="1"/>
              <a:t>Vehicle objects</a:t>
            </a:r>
            <a:r>
              <a:rPr lang="en-US"/>
              <a:t> for both the </a:t>
            </a:r>
            <a:r>
              <a:rPr lang="en-US" b="1"/>
              <a:t>ego car</a:t>
            </a:r>
            <a:r>
              <a:rPr lang="en-US"/>
              <a:t> and </a:t>
            </a:r>
            <a:r>
              <a:rPr lang="en-US" b="1"/>
              <a:t>neighboring vehicles</a:t>
            </a:r>
            <a:r>
              <a:rPr lang="en-US"/>
              <a:t>, tracking their lane positions, velocities, and 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JSON state representation</a:t>
            </a:r>
            <a:r>
              <a:rPr lang="en-US"/>
              <a:t>: Converts raw </a:t>
            </a:r>
            <a:r>
              <a:rPr lang="en-US" err="1"/>
              <a:t>HighwayEnv</a:t>
            </a:r>
            <a:r>
              <a:rPr lang="en-US"/>
              <a:t> observations into a </a:t>
            </a:r>
            <a:r>
              <a:rPr lang="en-US" b="1"/>
              <a:t>compact JSON tuple</a:t>
            </a:r>
            <a:r>
              <a:rPr lang="en-US"/>
              <a:t> containing lane index, longitudinal position, speed, neighbor relationships, and scenario-level metadata.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Database logging</a:t>
            </a:r>
            <a:r>
              <a:rPr lang="en-US"/>
              <a:t>: For each frame, the Scenario Engine saves the structured state into a </a:t>
            </a:r>
            <a:r>
              <a:rPr lang="en-US" b="1"/>
              <a:t>SQLite database</a:t>
            </a:r>
            <a:r>
              <a:rPr lang="en-US"/>
              <a:t>, providing a convenient backend for failure analysis and memory building.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Replay and visualization</a:t>
            </a:r>
            <a:r>
              <a:rPr lang="en-US"/>
              <a:t>: Supports </a:t>
            </a:r>
            <a:r>
              <a:rPr lang="en-US" b="1"/>
              <a:t>scenario replay</a:t>
            </a:r>
            <a:r>
              <a:rPr lang="en-US"/>
              <a:t> via </a:t>
            </a:r>
            <a:r>
              <a:rPr lang="en-US" err="1"/>
              <a:t>scenarioReplay.py</a:t>
            </a:r>
            <a:r>
              <a:rPr lang="en-US"/>
              <a:t>, allowing us to reconstruct and visualize episodes when studying failures and long-tail cases.</a:t>
            </a:r>
          </a:p>
          <a:p>
            <a:r>
              <a:rPr lang="en-US"/>
              <a:t> 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5EBA-9EF0-66A2-6056-6A93B3D74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6C11A5A-F6EF-7F60-2335-4BF8A513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11" y="1853240"/>
            <a:ext cx="2855883" cy="2202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79D4FF-F310-08D0-5F08-4D589DD1F190}"/>
              </a:ext>
            </a:extLst>
          </p:cNvPr>
          <p:cNvSpPr txBox="1"/>
          <p:nvPr/>
        </p:nvSpPr>
        <p:spPr>
          <a:xfrm>
            <a:off x="8480501" y="4125925"/>
            <a:ext cx="286476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Image 3. </a:t>
            </a:r>
            <a:r>
              <a:rPr lang="en-US" sz="1100"/>
              <a:t>Defining the Scenario class: it builds the 4-lane road graph and vehicle objects, initializes the SQLite database tables for vehicle states and LLM decisions, and starts the frame counter for logging the driving episode.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829201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5FB6-FC3A-8106-4EB8-1D8B9789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&amp; Details: </a:t>
            </a:r>
            <a:r>
              <a:rPr lang="en-US" err="1">
                <a:cs typeface="Sabon Next LT"/>
              </a:rPr>
              <a:t>LLMDriver</a:t>
            </a:r>
            <a:r>
              <a:rPr lang="en-US">
                <a:cs typeface="Sabon Next LT"/>
              </a:rPr>
              <a:t> (Reasoning + Tools)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49779-BAFF-EDC0-8EE1-B3F0B89C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5741881" cy="49249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Core responsibilities</a:t>
            </a:r>
            <a:r>
              <a:rPr lang="en-US"/>
              <a:t>: </a:t>
            </a:r>
            <a:r>
              <a:rPr lang="en-US" err="1"/>
              <a:t>LLMDriver</a:t>
            </a:r>
            <a:r>
              <a:rPr lang="en-US"/>
              <a:t> orchestrates </a:t>
            </a:r>
            <a:r>
              <a:rPr lang="en-US" b="1"/>
              <a:t>high-level reasoning</a:t>
            </a:r>
            <a:r>
              <a:rPr lang="en-US"/>
              <a:t> about the scene and decides the ego vehicle’s next maneuver.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/>
              <a:t>agentRun</a:t>
            </a:r>
            <a:r>
              <a:rPr lang="en-US" b="1"/>
              <a:t>() pipeline</a:t>
            </a:r>
            <a:endParaRPr lang="en-US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Builds a </a:t>
            </a:r>
            <a:r>
              <a:rPr lang="en-US" b="1"/>
              <a:t>system prompt</a:t>
            </a:r>
            <a:r>
              <a:rPr lang="en-US"/>
              <a:t> that includes traffic rules, scenario descriptions, and decision-making cautions.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Injects the </a:t>
            </a:r>
            <a:r>
              <a:rPr lang="en-US" b="1"/>
              <a:t>current scenario JSON</a:t>
            </a:r>
            <a:r>
              <a:rPr lang="en-US"/>
              <a:t> with lane/topology information.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Performs </a:t>
            </a:r>
            <a:r>
              <a:rPr lang="en-US" b="1"/>
              <a:t>tool calls</a:t>
            </a:r>
            <a:r>
              <a:rPr lang="en-US"/>
              <a:t> (e.g., lane checks, collision checks, speed checks, multi-step prediction).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Integrates </a:t>
            </a:r>
            <a:r>
              <a:rPr lang="en-US" b="1"/>
              <a:t>memory retrieval</a:t>
            </a:r>
            <a:r>
              <a:rPr lang="en-US"/>
              <a:t> from the Failure Memory Bank (when enabled).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Outputs a final action in a strict format (e.g., Final Answer: &lt;ACTION&gt;).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/>
              <a:t>exportThoughts</a:t>
            </a:r>
            <a:r>
              <a:rPr lang="en-US" b="1"/>
              <a:t>()</a:t>
            </a:r>
            <a:r>
              <a:rPr lang="en-US"/>
              <a:t>: Extracts the LLM’s </a:t>
            </a:r>
            <a:r>
              <a:rPr lang="en-US" b="1"/>
              <a:t>chain-of-thought</a:t>
            </a:r>
            <a:r>
              <a:rPr lang="en-US"/>
              <a:t> and saves it for later analysis, giving a window into </a:t>
            </a:r>
            <a:r>
              <a:rPr lang="en-US" i="1"/>
              <a:t>why</a:t>
            </a:r>
            <a:r>
              <a:rPr lang="en-US"/>
              <a:t> certain decisions were made.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38A9D-6287-1465-2C7C-B9CCBFCE2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967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4DF5-7B5D-364A-27E7-32D9D2F1F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7C8D-D9DA-D1B5-CC79-E2F2C5955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5512640" cy="1083374"/>
          </a:xfrm>
        </p:spPr>
        <p:txBody>
          <a:bodyPr/>
          <a:lstStyle/>
          <a:p>
            <a:r>
              <a:rPr lang="en-US">
                <a:cs typeface="Sabon Next LT"/>
              </a:rPr>
              <a:t>Experiment and Results: Setup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DAEF-92B0-2BFA-EA0E-00D4783D2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205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B81FA-14A6-3323-F161-FFB3A1498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A24FA-C308-5005-3E90-C42B9F23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623" y="914400"/>
            <a:ext cx="10515600" cy="443198"/>
          </a:xfrm>
        </p:spPr>
        <p:txBody>
          <a:bodyPr/>
          <a:lstStyle/>
          <a:p>
            <a:r>
              <a:rPr lang="en-US">
                <a:cs typeface="Sabon Next LT"/>
              </a:rPr>
              <a:t>Setup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5F26-7B83-55A9-5D94-127ED3CA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88" y="1478340"/>
            <a:ext cx="3051069" cy="818686"/>
          </a:xfrm>
          <a:solidFill>
            <a:schemeClr val="bg1">
              <a:lumMod val="50000"/>
              <a:alpha val="39235"/>
            </a:schemeClr>
          </a:solidFill>
          <a:ln>
            <a:noFill/>
          </a:ln>
        </p:spPr>
        <p:txBody>
          <a:bodyPr/>
          <a:lstStyle/>
          <a:p>
            <a:r>
              <a:rPr lang="en-US" b="1"/>
              <a:t> Perception</a:t>
            </a:r>
          </a:p>
          <a:p>
            <a:r>
              <a:rPr lang="en-US">
                <a:ea typeface="+mn-lt"/>
                <a:cs typeface="+mn-lt"/>
              </a:rPr>
              <a:t>• Kinematics (x, y, </a:t>
            </a:r>
            <a:r>
              <a:rPr lang="en-US" err="1">
                <a:ea typeface="+mn-lt"/>
                <a:cs typeface="+mn-lt"/>
              </a:rPr>
              <a:t>vx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vy</a:t>
            </a:r>
            <a:r>
              <a:rPr lang="en-US">
                <a:ea typeface="+mn-lt"/>
                <a:cs typeface="+mn-lt"/>
              </a:rPr>
              <a:t>, presence)</a:t>
            </a:r>
          </a:p>
          <a:p>
            <a:r>
              <a:rPr lang="en-US">
                <a:ea typeface="+mn-lt"/>
                <a:cs typeface="+mn-lt"/>
              </a:rPr>
              <a:t>• Front Gap, Lane-Clearance, TTC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2CC5D-4F61-EA43-0E0A-B9C8B8118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89616-BBDE-2633-04B1-785E5A066263}"/>
              </a:ext>
            </a:extLst>
          </p:cNvPr>
          <p:cNvSpPr txBox="1"/>
          <p:nvPr/>
        </p:nvSpPr>
        <p:spPr>
          <a:xfrm>
            <a:off x="5072062" y="1226344"/>
            <a:ext cx="5536405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Context Enhancement Layer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• Failure Memory Bank</a:t>
            </a:r>
            <a:endParaRPr lang="en-US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1B9C84-0149-2D80-5B39-A35F27AC2C95}"/>
              </a:ext>
            </a:extLst>
          </p:cNvPr>
          <p:cNvSpPr txBox="1">
            <a:spLocks/>
          </p:cNvSpPr>
          <p:nvPr/>
        </p:nvSpPr>
        <p:spPr>
          <a:xfrm>
            <a:off x="5905598" y="3064574"/>
            <a:ext cx="4658413" cy="21923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+mn-lt"/>
                <a:cs typeface="+mn-lt"/>
              </a:rPr>
              <a:t> LLM Decision Layer (SDG)</a:t>
            </a:r>
          </a:p>
          <a:p>
            <a:r>
              <a:rPr lang="en-US" dirty="0">
                <a:ea typeface="+mn-lt"/>
                <a:cs typeface="+mn-lt"/>
              </a:rPr>
              <a:t>• LLM outputs a Structured Decision Graph:</a:t>
            </a:r>
          </a:p>
          <a:p>
            <a:pPr marL="971550" lvl="1" indent="-285750">
              <a:buFont typeface="Calibri" pitchFamily="2" charset="2"/>
              <a:buChar char="-"/>
            </a:pPr>
            <a:r>
              <a:rPr lang="en-US" dirty="0" err="1">
                <a:ea typeface="+mn-lt"/>
                <a:cs typeface="+mn-lt"/>
              </a:rPr>
              <a:t>Hazard_assessment</a:t>
            </a:r>
            <a:endParaRPr lang="en-US" dirty="0"/>
          </a:p>
          <a:p>
            <a:pPr marL="971550" lvl="1" indent="-285750">
              <a:buFont typeface="Calibri" pitchFamily="2" charset="2"/>
              <a:buChar char="-"/>
            </a:pPr>
            <a:r>
              <a:rPr lang="en-US" dirty="0" err="1">
                <a:ea typeface="+mn-lt"/>
                <a:cs typeface="+mn-lt"/>
              </a:rPr>
              <a:t>Gap_change_prediction</a:t>
            </a:r>
            <a:endParaRPr lang="en-US" dirty="0">
              <a:ea typeface="+mn-lt"/>
              <a:cs typeface="+mn-lt"/>
            </a:endParaRPr>
          </a:p>
          <a:p>
            <a:pPr marL="971550" lvl="1" indent="-285750">
              <a:buFont typeface="Calibri" pitchFamily="2" charset="2"/>
              <a:buChar char="-"/>
            </a:pPr>
            <a:r>
              <a:rPr lang="en-US" dirty="0" err="1">
                <a:ea typeface="+mn-lt"/>
                <a:cs typeface="+mn-lt"/>
              </a:rPr>
              <a:t>Lane_feasibility</a:t>
            </a:r>
            <a:endParaRPr lang="en-US" dirty="0">
              <a:ea typeface="+mn-lt"/>
              <a:cs typeface="+mn-lt"/>
            </a:endParaRPr>
          </a:p>
          <a:p>
            <a:pPr marL="971550" lvl="1" indent="-285750">
              <a:buFont typeface="Calibri" pitchFamily="2" charset="2"/>
              <a:buChar char="-"/>
            </a:pPr>
            <a:r>
              <a:rPr lang="en-US" dirty="0" err="1">
                <a:ea typeface="+mn-lt"/>
                <a:cs typeface="+mn-lt"/>
              </a:rPr>
              <a:t>Collision_risk</a:t>
            </a:r>
            <a:r>
              <a:rPr lang="en-US" dirty="0">
                <a:ea typeface="+mn-lt"/>
                <a:cs typeface="+mn-lt"/>
              </a:rPr>
              <a:t> &amp; TTC recommended action             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16EDCD3-00AC-F392-45FD-E0E1829D8CFB}"/>
              </a:ext>
            </a:extLst>
          </p:cNvPr>
          <p:cNvSpPr/>
          <p:nvPr/>
        </p:nvSpPr>
        <p:spPr>
          <a:xfrm>
            <a:off x="4200245" y="1730729"/>
            <a:ext cx="857847" cy="279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D8DD374-13D9-7B32-7C87-BD817E405139}"/>
              </a:ext>
            </a:extLst>
          </p:cNvPr>
          <p:cNvSpPr/>
          <p:nvPr/>
        </p:nvSpPr>
        <p:spPr>
          <a:xfrm>
            <a:off x="7843183" y="1811119"/>
            <a:ext cx="193626" cy="12451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7D809351-7FDE-5A1A-56B2-A9D04EA767AA}"/>
              </a:ext>
            </a:extLst>
          </p:cNvPr>
          <p:cNvSpPr/>
          <p:nvPr/>
        </p:nvSpPr>
        <p:spPr>
          <a:xfrm>
            <a:off x="4879380" y="3891886"/>
            <a:ext cx="1026218" cy="2710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E2ABE2-BC82-E74C-F1AC-B8787F94B19E}"/>
              </a:ext>
            </a:extLst>
          </p:cNvPr>
          <p:cNvSpPr txBox="1">
            <a:spLocks/>
          </p:cNvSpPr>
          <p:nvPr/>
        </p:nvSpPr>
        <p:spPr>
          <a:xfrm>
            <a:off x="1161561" y="3507281"/>
            <a:ext cx="3717819" cy="1040285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+mn-lt"/>
                <a:cs typeface="+mn-lt"/>
              </a:rPr>
              <a:t> Action Execution</a:t>
            </a:r>
          </a:p>
          <a:p>
            <a:r>
              <a:rPr lang="en-US" dirty="0">
                <a:ea typeface="+mn-lt"/>
                <a:cs typeface="+mn-lt"/>
              </a:rPr>
              <a:t>• Final safe action → Environments</a:t>
            </a:r>
          </a:p>
          <a:p>
            <a:r>
              <a:rPr lang="en-US" dirty="0">
                <a:ea typeface="+mn-lt"/>
                <a:cs typeface="+mn-lt"/>
              </a:rPr>
              <a:t>• Vehicle moves based on SDG + safety                         rules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00DFB8-5340-9466-6B8D-03A017FCCD81}"/>
              </a:ext>
            </a:extLst>
          </p:cNvPr>
          <p:cNvSpPr txBox="1">
            <a:spLocks/>
          </p:cNvSpPr>
          <p:nvPr/>
        </p:nvSpPr>
        <p:spPr>
          <a:xfrm>
            <a:off x="1161561" y="5573785"/>
            <a:ext cx="4670318" cy="11172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+mn-lt"/>
                <a:cs typeface="+mn-lt"/>
              </a:rPr>
              <a:t> Metrics &amp; Behavior Analysis</a:t>
            </a:r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• Ego Speed, Front Gap, Min TTC</a:t>
            </a:r>
          </a:p>
          <a:p>
            <a:r>
              <a:rPr lang="en-US" dirty="0">
                <a:ea typeface="+mn-lt"/>
                <a:cs typeface="+mn-lt"/>
              </a:rPr>
              <a:t>• Lane Scores + Best Lane </a:t>
            </a:r>
          </a:p>
          <a:p>
            <a:r>
              <a:rPr lang="en-US" dirty="0">
                <a:ea typeface="+mn-lt"/>
                <a:cs typeface="+mn-lt"/>
              </a:rPr>
              <a:t>• Raw vs Safe Actions, Collision Risk 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0348316-C48A-59AA-6D1E-304E92D6D8A5}"/>
              </a:ext>
            </a:extLst>
          </p:cNvPr>
          <p:cNvSpPr/>
          <p:nvPr/>
        </p:nvSpPr>
        <p:spPr>
          <a:xfrm rot="5400000">
            <a:off x="2362141" y="4915456"/>
            <a:ext cx="1026218" cy="2904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13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85BB-60E1-4620-E1F0-DA6C9E9E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Extension 1: Failure Memory Bank + Case-based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6E90F-5760-4435-EABC-07600F564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8095753" cy="35312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Purpose</a:t>
            </a:r>
            <a:r>
              <a:rPr lang="en-US"/>
              <a:t>: Enable the agent to </a:t>
            </a:r>
            <a:r>
              <a:rPr lang="en-US" b="1"/>
              <a:t>accumulate driving experience</a:t>
            </a:r>
            <a:r>
              <a:rPr lang="en-US"/>
              <a:t> over time by storing structured memories of </a:t>
            </a:r>
            <a:r>
              <a:rPr lang="en-US" b="1"/>
              <a:t>failures</a:t>
            </a:r>
            <a:r>
              <a:rPr lang="en-US"/>
              <a:t> (crashes or near-misses) and reusing them in future episodes.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On failure</a:t>
            </a:r>
            <a:r>
              <a:rPr lang="en-US"/>
              <a:t>: When a crash occurs, we log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scenario type and difficulty,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ego and nearby vehicle states,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the LLM’s thought process leading up to the failure, and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/>
              <a:t>reward and outcome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LLM reflection</a:t>
            </a:r>
            <a:r>
              <a:rPr lang="en-US"/>
              <a:t>: After the crash, we prompt the LLM to </a:t>
            </a:r>
            <a:r>
              <a:rPr lang="en-US" b="1"/>
              <a:t>diagnose its own mistake</a:t>
            </a:r>
            <a:r>
              <a:rPr lang="en-US"/>
              <a:t>—identify root causes and summarize a </a:t>
            </a:r>
            <a:r>
              <a:rPr lang="en-US" b="1"/>
              <a:t>lesson</a:t>
            </a:r>
            <a:r>
              <a:rPr lang="en-US"/>
              <a:t> that should be remembered.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Case abstraction</a:t>
            </a:r>
            <a:r>
              <a:rPr lang="en-US"/>
              <a:t>: Each failure is stored as a </a:t>
            </a:r>
            <a:r>
              <a:rPr lang="en-US" b="1"/>
              <a:t>case</a:t>
            </a:r>
            <a:r>
              <a:rPr lang="en-US"/>
              <a:t> with a compact description and a textual “lesson,” forming the core of the </a:t>
            </a:r>
            <a:r>
              <a:rPr lang="en-US" b="1"/>
              <a:t>Failure Memory Bank</a:t>
            </a:r>
            <a:r>
              <a:rPr lang="en-US"/>
              <a:t>.</a:t>
            </a:r>
          </a:p>
          <a:p>
            <a:r>
              <a:rPr lang="en-US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E7AC0-5789-4774-C71A-62DD8216F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977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8B37E-70BB-30DB-ADF8-EC335DF7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2B0F-F265-2246-FDC5-2CEC37C1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164" y="903027"/>
            <a:ext cx="11049000" cy="387798"/>
          </a:xfrm>
        </p:spPr>
        <p:txBody>
          <a:bodyPr/>
          <a:lstStyle/>
          <a:p>
            <a:r>
              <a:rPr lang="en-US" sz="2800" dirty="0">
                <a:cs typeface="Sabon Next LT"/>
              </a:rPr>
              <a:t>Extension: </a:t>
            </a:r>
            <a:r>
              <a:rPr lang="en-US" sz="2800" dirty="0"/>
              <a:t>Current Memory Implemented (Baseline Imitation Memory)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326D-3467-A898-400B-34B73C93C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502152"/>
            <a:ext cx="9732981" cy="29669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Baseline memory mechanism</a:t>
            </a:r>
            <a:r>
              <a:rPr lang="en-US"/>
              <a:t>: The current repository’s “memory” is implemented as a </a:t>
            </a:r>
            <a:r>
              <a:rPr lang="en-US" b="1"/>
              <a:t>simple lookup table</a:t>
            </a:r>
            <a:r>
              <a:rPr lang="en-US"/>
              <a:t> mapping an observation to a </a:t>
            </a:r>
            <a:r>
              <a:rPr lang="en-US" b="1"/>
              <a:t>human driver action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Data source</a:t>
            </a:r>
            <a:r>
              <a:rPr lang="en-US"/>
              <a:t>: For states encountered during training, the human driver’s ground-truth actions are </a:t>
            </a:r>
            <a:r>
              <a:rPr lang="en-US" b="1"/>
              <a:t>stored as reference entries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Decision improvement</a:t>
            </a:r>
            <a:r>
              <a:rPr lang="en-US"/>
              <a:t>: At runtime, when the agent sees a state similar to one in the memory, it </a:t>
            </a:r>
            <a:r>
              <a:rPr lang="en-US" b="1"/>
              <a:t>imitates the human action</a:t>
            </a:r>
            <a:r>
              <a:rPr lang="en-US"/>
              <a:t>, often correcting poor LLM decisions in those repeated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Limitations</a:t>
            </a:r>
            <a:r>
              <a:rPr lang="en-US"/>
              <a:t>: This approach relies heavily on </a:t>
            </a:r>
            <a:r>
              <a:rPr lang="en-US" b="1"/>
              <a:t>human-provided corrections</a:t>
            </a:r>
            <a:r>
              <a:rPr lang="en-US"/>
              <a:t> and does not generalize well beyond </a:t>
            </a:r>
            <a:r>
              <a:rPr lang="en-US" b="1"/>
              <a:t>exactly encountered states</a:t>
            </a:r>
            <a:r>
              <a:rPr lang="en-US"/>
              <a:t>, motivating our case-based Failure Memory Bank.</a:t>
            </a:r>
          </a:p>
          <a:p>
            <a:r>
              <a:rPr lang="en-US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E459F-238D-B255-74CD-5425EDD3E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FCEB3C07-87D4-E86E-1D68-ED6E6993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81" y="3612937"/>
            <a:ext cx="5018678" cy="296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FECE8-8660-626E-5F72-5ADB1044967D}"/>
              </a:ext>
            </a:extLst>
          </p:cNvPr>
          <p:cNvSpPr txBox="1"/>
          <p:nvPr/>
        </p:nvSpPr>
        <p:spPr>
          <a:xfrm>
            <a:off x="6434759" y="3722681"/>
            <a:ext cx="35999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/>
              <a:t>Image 4. </a:t>
            </a:r>
            <a:r>
              <a:rPr lang="en-US" sz="1200"/>
              <a:t>Illustration of the baseline memory mechanism that compares the LLM’s proposed action (‘no-memory decision’) with the human driver’s ground-truth behavior. For each observed traffic scene, the human action is stored as a memory entry. When a similar situation recurs, the system retrieves the stored action and adjusts the LLM’s output, yielding an ‘improved decision with memory’ that better matches human driving behavior.”</a:t>
            </a:r>
          </a:p>
        </p:txBody>
      </p:sp>
    </p:spTree>
    <p:extLst>
      <p:ext uri="{BB962C8B-B14F-4D97-AF65-F5344CB8AC3E}">
        <p14:creationId xmlns:p14="http://schemas.microsoft.com/office/powerpoint/2010/main" val="33026245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5C8DC-DD15-6026-86EA-48C24BB4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068C8-060F-C4B8-54D3-C7769DE5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Extension : </a:t>
            </a:r>
            <a:r>
              <a:rPr lang="en-US" dirty="0"/>
              <a:t>Failure Memory Bank: Logging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15E2-27B2-0111-CE59-961ACFC6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502152"/>
            <a:ext cx="10399955" cy="23021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Lightweight logging</a:t>
            </a:r>
            <a:r>
              <a:rPr lang="en-US"/>
              <a:t>: Each episode writes a collection of </a:t>
            </a:r>
            <a:r>
              <a:rPr lang="en-US" b="1"/>
              <a:t>key fields</a:t>
            </a:r>
            <a:r>
              <a:rPr lang="en-US"/>
              <a:t> into a simple SQLite/JSON store, allowing us to systematically catalogue failures.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Stored attributes</a:t>
            </a:r>
            <a:r>
              <a:rPr lang="en-US"/>
              <a:t>: We record </a:t>
            </a:r>
            <a:r>
              <a:rPr lang="en-US" b="1"/>
              <a:t>scenario ID</a:t>
            </a:r>
            <a:r>
              <a:rPr lang="en-US"/>
              <a:t>, observation summaries, actions taken, rewards, whether a crash occurred, and additional episode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Failure-centric design</a:t>
            </a:r>
            <a:r>
              <a:rPr lang="en-US"/>
              <a:t>: The logging layer is optimized to make </a:t>
            </a:r>
            <a:r>
              <a:rPr lang="en-US" b="1"/>
              <a:t>failed or risky episodes</a:t>
            </a:r>
            <a:r>
              <a:rPr lang="en-US"/>
              <a:t> easy to query so that we can build and refine memory entries from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Scalability</a:t>
            </a:r>
            <a:r>
              <a:rPr lang="en-US"/>
              <a:t>: Because entries are stored as </a:t>
            </a:r>
            <a:r>
              <a:rPr lang="en-US" b="1"/>
              <a:t>compact records</a:t>
            </a:r>
            <a:r>
              <a:rPr lang="en-US"/>
              <a:t>, the Failure Memory Bank can scale to many episodes without becoming unwieldy.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96246-DCA8-C5B4-7F38-70F038372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8EF47-9AE1-91AA-D7FF-5297D4BB1E52}"/>
              </a:ext>
            </a:extLst>
          </p:cNvPr>
          <p:cNvSpPr txBox="1"/>
          <p:nvPr/>
        </p:nvSpPr>
        <p:spPr>
          <a:xfrm>
            <a:off x="6543028" y="5778085"/>
            <a:ext cx="359995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Image 6.</a:t>
            </a:r>
            <a:r>
              <a:rPr lang="en-US" sz="1100"/>
              <a:t> Lightweight logging layer for the Failure Memory Bank. Each episode writes key fields, scenario ID, observation summary, action, reward, crash flag, and additional context, into a simple SQLite / JSON store, making failures easy to query and analyze later.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833642-7FBC-40D6-114E-365E341E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28" y="3456850"/>
            <a:ext cx="3229164" cy="2322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C37DC-1F06-986E-8942-BD2BB0C6F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20" y="3552081"/>
            <a:ext cx="4899836" cy="2289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F1FA83-F2F3-7535-7E41-AED5F65E70A8}"/>
              </a:ext>
            </a:extLst>
          </p:cNvPr>
          <p:cNvSpPr txBox="1"/>
          <p:nvPr/>
        </p:nvSpPr>
        <p:spPr>
          <a:xfrm>
            <a:off x="867520" y="5841258"/>
            <a:ext cx="359995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Image 5.</a:t>
            </a:r>
            <a:r>
              <a:rPr lang="en-US" sz="1100"/>
              <a:t> Prompting template that asks the LLM to analyze its own mistake. After a crash, we feed a compact log of the last steps to the LLM and ask it to identify the root cause and articulate a concise lesson that should be remembered for similar future situations</a:t>
            </a:r>
          </a:p>
        </p:txBody>
      </p:sp>
    </p:spTree>
    <p:extLst>
      <p:ext uri="{BB962C8B-B14F-4D97-AF65-F5344CB8AC3E}">
        <p14:creationId xmlns:p14="http://schemas.microsoft.com/office/powerpoint/2010/main" val="4905635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54E8-7319-D6BF-35F9-2398F9FA9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6DA0-39E9-99F9-E734-C50F0824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Extension: </a:t>
            </a:r>
            <a:r>
              <a:rPr lang="en-US" dirty="0"/>
              <a:t>Using the memory (case retrieval)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CAA15-8975-B8E7-23E5-AFA4B4F4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502152"/>
            <a:ext cx="10098741" cy="25237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Structured memory entries</a:t>
            </a:r>
            <a:r>
              <a:rPr lang="en-US"/>
              <a:t>: After our extensions, every failure is transformed into a </a:t>
            </a:r>
            <a:r>
              <a:rPr lang="en-US" b="1"/>
              <a:t>rich memory record</a:t>
            </a:r>
            <a:r>
              <a:rPr lang="en-US"/>
              <a:t> containing scenario type, difficulty, outcome statistics, and a textual lesson.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Similarity search</a:t>
            </a:r>
            <a:r>
              <a:rPr lang="en-US"/>
              <a:t>: Before choosing an action, the agent queries the Failure Memory Bank for </a:t>
            </a:r>
            <a:r>
              <a:rPr lang="en-US" b="1"/>
              <a:t>similar past episodes</a:t>
            </a:r>
            <a:r>
              <a:rPr lang="en-US"/>
              <a:t> based on scenario metadata and observation summaries.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Prompt augmentation</a:t>
            </a:r>
            <a:r>
              <a:rPr lang="en-US"/>
              <a:t>: Retrieved cases are injected into the LLM prompt as </a:t>
            </a:r>
            <a:r>
              <a:rPr lang="en-US" b="1"/>
              <a:t>“previous similar failures and their lessons”</a:t>
            </a:r>
            <a:r>
              <a:rPr lang="en-US"/>
              <a:t>, biasing the agent toward safer, more cautious actions in analogous situations.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From one-off mistakes to experience</a:t>
            </a:r>
            <a:r>
              <a:rPr lang="en-US"/>
              <a:t>: This effectively turns repeated exposure to long-tail scenarios into </a:t>
            </a:r>
            <a:r>
              <a:rPr lang="en-US" b="1"/>
              <a:t>incremental experience accumulation</a:t>
            </a:r>
            <a:r>
              <a:rPr lang="en-US"/>
              <a:t>, moving toward an agent that “drives like a human and learns from its own mistakes.”</a:t>
            </a:r>
          </a:p>
          <a:p>
            <a:r>
              <a:rPr lang="en-US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ECD6D-178D-598E-3CAE-DC25E1159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A4392-07A8-45FC-CA4B-103D6C08D7E1}"/>
              </a:ext>
            </a:extLst>
          </p:cNvPr>
          <p:cNvSpPr txBox="1"/>
          <p:nvPr/>
        </p:nvSpPr>
        <p:spPr>
          <a:xfrm>
            <a:off x="5583276" y="4307733"/>
            <a:ext cx="359995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Image 7.</a:t>
            </a:r>
            <a:r>
              <a:rPr lang="en-US" sz="1100"/>
              <a:t> Example of a stored failure case. The record includes the episode ID, descriptive scenario label, performance metrics, a textual summary of the final states and actions, and LLM-generated ‘root cause’ and ‘lesson’ fields. This case can be retrieved later to remind the agent of what went wrong and how to avoid repeating the same mistake.</a:t>
            </a:r>
          </a:p>
        </p:txBody>
      </p:sp>
      <p:pic>
        <p:nvPicPr>
          <p:cNvPr id="16" name="Picture 15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17F45B28-CF3C-AC10-EB1A-FD9796167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59" y="3948057"/>
            <a:ext cx="4633017" cy="237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332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9B4E6-29FA-4E28-2BCF-42D30034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60CD-FBD8-B6B9-2617-79D305E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D1530-62CA-7BDF-9565-20F3CCD0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62048"/>
            <a:ext cx="6930957" cy="4835797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/>
              <a:t>Introduction </a:t>
            </a:r>
          </a:p>
          <a:p>
            <a:pPr marL="1143000" lvl="1" indent="-457200">
              <a:buFont typeface="Courier New" pitchFamily="2" charset="2"/>
              <a:buChar char="o"/>
            </a:pPr>
            <a:r>
              <a:rPr lang="en-US" sz="2400"/>
              <a:t>Motivation</a:t>
            </a:r>
          </a:p>
          <a:p>
            <a:pPr marL="1143000" lvl="1" indent="-457200">
              <a:buFont typeface="Courier New" pitchFamily="2" charset="2"/>
              <a:buChar char="o"/>
            </a:pPr>
            <a:r>
              <a:rPr lang="en-US" sz="2400"/>
              <a:t>Challenges</a:t>
            </a:r>
          </a:p>
          <a:p>
            <a:pPr marL="1143000" lvl="1" indent="-457200">
              <a:buFont typeface="Courier New" panose="020B0603020102020204"/>
              <a:buChar char="o"/>
            </a:pPr>
            <a:r>
              <a:rPr lang="en-US" sz="2400"/>
              <a:t>Problem Statement</a:t>
            </a:r>
          </a:p>
          <a:p>
            <a:pPr marL="457200" indent="-457200">
              <a:buAutoNum type="arabicPeriod"/>
            </a:pPr>
            <a:r>
              <a:rPr lang="en-US" sz="2400" b="1"/>
              <a:t>Methods and details</a:t>
            </a:r>
          </a:p>
          <a:p>
            <a:pPr marL="1143000" lvl="1" indent="-285750">
              <a:buFont typeface="Courier New" pitchFamily="2" charset="2"/>
              <a:buChar char="o"/>
            </a:pPr>
            <a:r>
              <a:rPr lang="en-US" sz="2400"/>
              <a:t>Baseline Review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sz="2400" b="1"/>
              <a:t>Experiments and Results</a:t>
            </a:r>
          </a:p>
          <a:p>
            <a:pPr marL="1143000" lvl="1" indent="-457200">
              <a:buFont typeface="Courier New" pitchFamily="2" charset="2"/>
              <a:buChar char="o"/>
            </a:pPr>
            <a:r>
              <a:rPr lang="en-US" sz="2400"/>
              <a:t>Experiment Setup</a:t>
            </a:r>
          </a:p>
          <a:p>
            <a:pPr marL="1143000" lvl="1" indent="-457200">
              <a:buFont typeface="Courier New" pitchFamily="2" charset="2"/>
              <a:buChar char="o"/>
            </a:pPr>
            <a:r>
              <a:rPr lang="en-US" sz="2400"/>
              <a:t>Experiment Evaluation Metrics</a:t>
            </a:r>
          </a:p>
          <a:p>
            <a:pPr marL="1143000" lvl="1" indent="-457200">
              <a:buFont typeface="Courier New" pitchFamily="2" charset="2"/>
              <a:buChar char="o"/>
            </a:pPr>
            <a:r>
              <a:rPr lang="en-US" sz="2400"/>
              <a:t>Quantitative and Qualitative Metrics</a:t>
            </a:r>
          </a:p>
          <a:p>
            <a:pPr marL="457200" indent="-457200">
              <a:buAutoNum type="arabicPeriod"/>
            </a:pPr>
            <a:r>
              <a:rPr lang="en-US" sz="2400" b="1"/>
              <a:t>Discussion </a:t>
            </a:r>
          </a:p>
          <a:p>
            <a:pPr marL="1143000" lvl="1" indent="-457200">
              <a:buFont typeface="Courier New" pitchFamily="2" charset="2"/>
              <a:buChar char="o"/>
            </a:pPr>
            <a:r>
              <a:rPr lang="en-US" sz="2400"/>
              <a:t>Conclusion</a:t>
            </a:r>
          </a:p>
          <a:p>
            <a:pPr marL="1143000" lvl="1" indent="-457200">
              <a:buFont typeface="Courier New" pitchFamily="2" charset="2"/>
              <a:buChar char="o"/>
            </a:pPr>
            <a:r>
              <a:rPr lang="en-US" sz="2400"/>
              <a:t>Limitation &amp; Drawbacks</a:t>
            </a:r>
          </a:p>
          <a:p>
            <a:pPr marL="1143000" lvl="1" indent="-457200">
              <a:buFont typeface="Courier New" pitchFamily="2" charset="2"/>
              <a:buChar char="o"/>
            </a:pPr>
            <a:r>
              <a:rPr lang="en-US" sz="2400"/>
              <a:t>Team Member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427DC-ADC9-A6CD-2185-D54E31A4F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5432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CC9BC-A211-4B9D-D8CA-05F8E9D2E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DCB3C-BD06-BD3B-7E8D-CF81903DC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625060"/>
          </a:xfrm>
        </p:spPr>
        <p:txBody>
          <a:bodyPr/>
          <a:lstStyle/>
          <a:p>
            <a:r>
              <a:rPr lang="en-US">
                <a:cs typeface="Sabon Next LT"/>
              </a:rPr>
              <a:t>Experiment and Results: Evaluation Metrics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F8C45-C9AE-3E20-D4E0-54E1A1BF2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220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45C2-FD8A-B3BA-8F2A-A89D124F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Metrics Details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B18E1-7A2E-43D6-74D6-A0B703290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21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6CDC8F-5913-D65C-6B55-D0FDE0E09357}"/>
              </a:ext>
            </a:extLst>
          </p:cNvPr>
          <p:cNvSpPr txBox="1"/>
          <p:nvPr/>
        </p:nvSpPr>
        <p:spPr>
          <a:xfrm>
            <a:off x="1039723" y="1486855"/>
            <a:ext cx="9750198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Extension 1,3,4 – Failure Memory Bank + Case-Based Reasoning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Collision Rate:</a:t>
            </a:r>
            <a:r>
              <a:rPr lang="en-US" sz="1400" dirty="0"/>
              <a:t> Share of episodes that end in a crash before/after enabling the Failure Memory Bank. Lower = fewer repeated mistakes.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Average Episodic Reward:</a:t>
            </a:r>
            <a:r>
              <a:rPr lang="en-US" sz="1400" dirty="0"/>
              <a:t> Mean </a:t>
            </a:r>
            <a:r>
              <a:rPr lang="en-US" sz="1400" dirty="0" err="1"/>
              <a:t>HighwayEnv</a:t>
            </a:r>
            <a:r>
              <a:rPr lang="en-US" sz="1400" dirty="0"/>
              <a:t> reward per episode (speed, lane-keeping, penalties, collisions). Higher = safer yet efficient driving.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Average Speed:</a:t>
            </a:r>
            <a:r>
              <a:rPr lang="en-US" sz="1400" dirty="0"/>
              <a:t> Mean ego-vehicle speed per episode. Checks that safety gains do not come from driving unrealistically slowly.</a:t>
            </a:r>
          </a:p>
        </p:txBody>
      </p:sp>
    </p:spTree>
    <p:extLst>
      <p:ext uri="{BB962C8B-B14F-4D97-AF65-F5344CB8AC3E}">
        <p14:creationId xmlns:p14="http://schemas.microsoft.com/office/powerpoint/2010/main" val="240436305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8853-60B7-B246-EB3D-2E993E25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36ED-95F8-4438-37B3-C3D867888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2166747"/>
          </a:xfrm>
        </p:spPr>
        <p:txBody>
          <a:bodyPr/>
          <a:lstStyle/>
          <a:p>
            <a:r>
              <a:rPr lang="en-US">
                <a:cs typeface="Sabon Next LT"/>
              </a:rPr>
              <a:t>Experiment and Results: Quantitative &amp; Qualitative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3ABF7-4D3B-F4D8-3DF1-05ED1BEFA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54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9B0AD-312A-8850-91A3-5D0512E96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81FA-A79B-A6BE-E5AE-2A91B244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14400"/>
            <a:ext cx="10515600" cy="775597"/>
          </a:xfrm>
        </p:spPr>
        <p:txBody>
          <a:bodyPr/>
          <a:lstStyle/>
          <a:p>
            <a:r>
              <a:rPr lang="en-US" sz="2400">
                <a:cs typeface="Sabon Next LT"/>
              </a:rPr>
              <a:t>Quantitative Results – Extension 1,3,4</a:t>
            </a:r>
            <a:endParaRPr lang="en-US" sz="2400">
              <a:solidFill>
                <a:srgbClr val="000000"/>
              </a:solidFill>
              <a:cs typeface="Sabon Next LT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3665F-3647-D347-4B17-3B734E1DC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545284"/>
            <a:ext cx="10206319" cy="32957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We evaluate </a:t>
            </a:r>
            <a:r>
              <a:rPr lang="en-US" sz="1200"/>
              <a:t>all driver variants on a </a:t>
            </a:r>
            <a:r>
              <a:rPr lang="en-US" sz="1200" b="1"/>
              <a:t>mixture of long-tail highway scenarios</a:t>
            </a:r>
            <a:r>
              <a:rPr lang="en-US" sz="1200"/>
              <a:t>, each designed to stress the decision-making of the LLM:</a:t>
            </a:r>
          </a:p>
          <a:p>
            <a:pPr lvl="1"/>
            <a:r>
              <a:rPr lang="en-US" sz="1200" b="1"/>
              <a:t>High-speed cut-in</a:t>
            </a:r>
            <a:r>
              <a:rPr lang="en-US" sz="1200"/>
              <a:t> – a fast vehicle suddenly merges into the ego lane with a small gap.</a:t>
            </a:r>
          </a:p>
          <a:p>
            <a:pPr lvl="1"/>
            <a:r>
              <a:rPr lang="en-US" sz="1200" b="1"/>
              <a:t>Partial occlusion</a:t>
            </a:r>
            <a:r>
              <a:rPr lang="en-US" sz="1200"/>
              <a:t> – the ego’s view of a nearby vehicle is blocked by a larger car until late.</a:t>
            </a:r>
          </a:p>
          <a:p>
            <a:pPr lvl="1"/>
            <a:r>
              <a:rPr lang="en-US" sz="1200" b="1"/>
              <a:t>Erratic braking</a:t>
            </a:r>
            <a:r>
              <a:rPr lang="en-US" sz="1200"/>
              <a:t> – the lead vehicle brakes unpredictably, forcing rapid reassessment of safe headway.</a:t>
            </a:r>
          </a:p>
          <a:p>
            <a:pPr lvl="1"/>
            <a:r>
              <a:rPr lang="en-US" sz="1200" b="1"/>
              <a:t>Multi-vehicle merge</a:t>
            </a:r>
            <a:r>
              <a:rPr lang="en-US" sz="1200"/>
              <a:t> – several vehicles compete to join the same lane, creating complex interactions.</a:t>
            </a:r>
          </a:p>
          <a:p>
            <a:pPr lvl="1"/>
            <a:r>
              <a:rPr lang="en-US" sz="1200" b="1"/>
              <a:t>Truck-debris scenario</a:t>
            </a:r>
            <a:r>
              <a:rPr lang="en-US" sz="1200"/>
              <a:t> – a slow truck and static obstacle/debris force the ego vehicle to make a timely lane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Reward and metrics</a:t>
            </a:r>
            <a:endParaRPr lang="en-US" sz="1200"/>
          </a:p>
          <a:p>
            <a:pPr lvl="0"/>
            <a:r>
              <a:rPr lang="en-US" sz="1200"/>
              <a:t>We use the </a:t>
            </a:r>
            <a:r>
              <a:rPr lang="en-US" sz="1200" b="1" err="1"/>
              <a:t>HighwayEnv</a:t>
            </a:r>
            <a:r>
              <a:rPr lang="en-US" sz="1200" b="1"/>
              <a:t> default reward function</a:t>
            </a:r>
            <a:r>
              <a:rPr lang="en-US" sz="1200"/>
              <a:t>, which jointly encourages </a:t>
            </a:r>
            <a:r>
              <a:rPr lang="en-US" sz="1200" b="1"/>
              <a:t>high average speed, staying on the road, lane-keeping discipline, and avoiding collisions</a:t>
            </a:r>
            <a:r>
              <a:rPr lang="en-US" sz="1200"/>
              <a:t>.</a:t>
            </a:r>
          </a:p>
          <a:p>
            <a:pPr lvl="0"/>
            <a:r>
              <a:rPr lang="en-US" sz="1200"/>
              <a:t>For each driver kind we report two aggregate metrics over many episodes:</a:t>
            </a:r>
          </a:p>
          <a:p>
            <a:pPr lvl="1"/>
            <a:r>
              <a:rPr lang="en-US" sz="1200" b="1"/>
              <a:t>Crash rate</a:t>
            </a:r>
            <a:r>
              <a:rPr lang="en-US" sz="1200"/>
              <a:t> – fraction of episodes in which the ego vehicle collides with another vehicle or obstacle (lower is better).</a:t>
            </a:r>
          </a:p>
          <a:p>
            <a:pPr lvl="1"/>
            <a:r>
              <a:rPr lang="en-US" sz="1200" b="1"/>
              <a:t>Total reward</a:t>
            </a:r>
            <a:r>
              <a:rPr lang="en-US" sz="1200"/>
              <a:t> – mean </a:t>
            </a:r>
            <a:r>
              <a:rPr lang="en-US" sz="1400"/>
              <a:t>cumulative reward per episode under the default </a:t>
            </a:r>
            <a:r>
              <a:rPr lang="en-US" sz="1400" err="1"/>
              <a:t>HighwayEnv</a:t>
            </a:r>
            <a:r>
              <a:rPr lang="en-US" sz="1400"/>
              <a:t> reward (higher is better).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5EF9-C3FE-94BF-F7A7-E2A164D0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9C021C-7A33-15C6-CB16-999FDBA55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06340"/>
              </p:ext>
            </p:extLst>
          </p:nvPr>
        </p:nvGraphicFramePr>
        <p:xfrm>
          <a:off x="999563" y="4914787"/>
          <a:ext cx="4531660" cy="94955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132915">
                  <a:extLst>
                    <a:ext uri="{9D8B030D-6E8A-4147-A177-3AD203B41FA5}">
                      <a16:colId xmlns:a16="http://schemas.microsoft.com/office/drawing/2014/main" val="6986127"/>
                    </a:ext>
                  </a:extLst>
                </a:gridCol>
                <a:gridCol w="1132915">
                  <a:extLst>
                    <a:ext uri="{9D8B030D-6E8A-4147-A177-3AD203B41FA5}">
                      <a16:colId xmlns:a16="http://schemas.microsoft.com/office/drawing/2014/main" val="198251194"/>
                    </a:ext>
                  </a:extLst>
                </a:gridCol>
                <a:gridCol w="1223979">
                  <a:extLst>
                    <a:ext uri="{9D8B030D-6E8A-4147-A177-3AD203B41FA5}">
                      <a16:colId xmlns:a16="http://schemas.microsoft.com/office/drawing/2014/main" val="4142172114"/>
                    </a:ext>
                  </a:extLst>
                </a:gridCol>
                <a:gridCol w="1041851">
                  <a:extLst>
                    <a:ext uri="{9D8B030D-6E8A-4147-A177-3AD203B41FA5}">
                      <a16:colId xmlns:a16="http://schemas.microsoft.com/office/drawing/2014/main" val="1914141142"/>
                    </a:ext>
                  </a:extLst>
                </a:gridCol>
              </a:tblGrid>
              <a:tr h="333281">
                <a:tc>
                  <a:txBody>
                    <a:bodyPr/>
                    <a:lstStyle/>
                    <a:p>
                      <a:r>
                        <a:rPr lang="en-US" sz="1050"/>
                        <a:t>Driver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Crash rate(100 episodes)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Total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Average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197807"/>
                  </a:ext>
                </a:extLst>
              </a:tr>
              <a:tr h="190446">
                <a:tc>
                  <a:txBody>
                    <a:bodyPr/>
                    <a:lstStyle/>
                    <a:p>
                      <a:r>
                        <a:rPr lang="en-US" sz="900"/>
                        <a:t>Base 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65.7%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10.327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399833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r>
                        <a:rPr lang="en-US" sz="900"/>
                        <a:t>LLM with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26.936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143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C33AA86-9C9F-5E97-BD46-C0C9CE4F3390}"/>
              </a:ext>
            </a:extLst>
          </p:cNvPr>
          <p:cNvSpPr txBox="1"/>
          <p:nvPr/>
        </p:nvSpPr>
        <p:spPr>
          <a:xfrm>
            <a:off x="5659035" y="5004843"/>
            <a:ext cx="4282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Table 1. </a:t>
            </a:r>
            <a:r>
              <a:rPr lang="en-US" sz="1100" dirty="0"/>
              <a:t>Quantitative comparison of different driver configurations on a mixture of long-tail highway scenarios (high-speed cut-ins, partial occlusions, erratic braking, multi-vehicle merges, and truck-debris situations). </a:t>
            </a:r>
          </a:p>
        </p:txBody>
      </p:sp>
    </p:spTree>
    <p:extLst>
      <p:ext uri="{BB962C8B-B14F-4D97-AF65-F5344CB8AC3E}">
        <p14:creationId xmlns:p14="http://schemas.microsoft.com/office/powerpoint/2010/main" val="9167069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67B3B-AEE7-4B3A-8703-9106FF5C7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CA9197D-B40A-A497-C452-B0888824E89F}"/>
              </a:ext>
            </a:extLst>
          </p:cNvPr>
          <p:cNvSpPr/>
          <p:nvPr/>
        </p:nvSpPr>
        <p:spPr>
          <a:xfrm>
            <a:off x="6169510" y="2082855"/>
            <a:ext cx="3686449" cy="24133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2D2FC54-E233-9E41-0421-426FADD02604}"/>
              </a:ext>
            </a:extLst>
          </p:cNvPr>
          <p:cNvSpPr txBox="1">
            <a:spLocks/>
          </p:cNvSpPr>
          <p:nvPr/>
        </p:nvSpPr>
        <p:spPr>
          <a:xfrm>
            <a:off x="6400799" y="2223931"/>
            <a:ext cx="10206319" cy="1938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LLM with 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A70FEB-AA18-B9AB-A000-9710DFB91D47}"/>
              </a:ext>
            </a:extLst>
          </p:cNvPr>
          <p:cNvSpPr/>
          <p:nvPr/>
        </p:nvSpPr>
        <p:spPr>
          <a:xfrm>
            <a:off x="1247886" y="2105851"/>
            <a:ext cx="3686449" cy="24133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DFFF4-D221-5005-EEA7-83413BB5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14400"/>
            <a:ext cx="10515600" cy="775597"/>
          </a:xfrm>
        </p:spPr>
        <p:txBody>
          <a:bodyPr/>
          <a:lstStyle/>
          <a:p>
            <a:r>
              <a:rPr lang="en-US" sz="2400" dirty="0">
                <a:cs typeface="Sabon Next LT"/>
              </a:rPr>
              <a:t>Qualitative Results – Extension </a:t>
            </a:r>
            <a:endParaRPr lang="en-US" sz="2400" dirty="0">
              <a:solidFill>
                <a:srgbClr val="000000"/>
              </a:solidFill>
              <a:cs typeface="Sabon Next LT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58A9A-9DAB-879F-89BA-E19D23F4C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545284"/>
            <a:ext cx="10206319" cy="193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Here are some example of failure and success in each driver kind: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492A0-5530-A065-1366-6B73A42C6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24</a:t>
            </a:fld>
            <a:endParaRPr lang="en-US"/>
          </a:p>
        </p:txBody>
      </p:sp>
      <p:pic>
        <p:nvPicPr>
          <p:cNvPr id="5" name="highway-v0_aggressive_sdg-episode-0">
            <a:hlinkClick r:id="" action="ppaction://media"/>
            <a:extLst>
              <a:ext uri="{FF2B5EF4-FFF2-40B4-BE49-F238E27FC236}">
                <a16:creationId xmlns:a16="http://schemas.microsoft.com/office/drawing/2014/main" id="{EE6FCCC0-EAD0-4A52-2C99-1F6604788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1182" y="2561084"/>
            <a:ext cx="3333816" cy="83345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D1A6F7-8BB1-762A-B503-8D59293257FB}"/>
              </a:ext>
            </a:extLst>
          </p:cNvPr>
          <p:cNvSpPr txBox="1">
            <a:spLocks/>
          </p:cNvSpPr>
          <p:nvPr/>
        </p:nvSpPr>
        <p:spPr>
          <a:xfrm>
            <a:off x="1401182" y="2243543"/>
            <a:ext cx="10206319" cy="1938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 LLM</a:t>
            </a:r>
          </a:p>
        </p:txBody>
      </p:sp>
      <p:pic>
        <p:nvPicPr>
          <p:cNvPr id="25" name="highway-v0_normal_sdg-episode-0">
            <a:hlinkClick r:id="" action="ppaction://media"/>
            <a:extLst>
              <a:ext uri="{FF2B5EF4-FFF2-40B4-BE49-F238E27FC236}">
                <a16:creationId xmlns:a16="http://schemas.microsoft.com/office/drawing/2014/main" id="{C50AF163-A7A5-5B75-DA36-C4C28556BD1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67759" y="2479072"/>
            <a:ext cx="3333815" cy="833454"/>
          </a:xfrm>
          <a:prstGeom prst="rect">
            <a:avLst/>
          </a:prstGeom>
        </p:spPr>
      </p:pic>
      <p:pic>
        <p:nvPicPr>
          <p:cNvPr id="26" name="highway-v0_aggressive_sdg-episode-0">
            <a:hlinkClick r:id="" action="ppaction://media"/>
            <a:extLst>
              <a:ext uri="{FF2B5EF4-FFF2-40B4-BE49-F238E27FC236}">
                <a16:creationId xmlns:a16="http://schemas.microsoft.com/office/drawing/2014/main" id="{B06493C6-3F6D-9106-DCE4-A2C49C44B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67759" y="3426589"/>
            <a:ext cx="3333815" cy="833454"/>
          </a:xfrm>
          <a:prstGeom prst="rect">
            <a:avLst/>
          </a:prstGeom>
        </p:spPr>
      </p:pic>
      <p:pic>
        <p:nvPicPr>
          <p:cNvPr id="28" name="highway-v0_defensive_sdg-episode-0">
            <a:hlinkClick r:id="" action="ppaction://media"/>
            <a:extLst>
              <a:ext uri="{FF2B5EF4-FFF2-40B4-BE49-F238E27FC236}">
                <a16:creationId xmlns:a16="http://schemas.microsoft.com/office/drawing/2014/main" id="{8EC6EAB8-95C5-0726-6093-C909D87F9EA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01182" y="3515769"/>
            <a:ext cx="3333816" cy="83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4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6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53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53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A56AF-8B55-760E-3403-51AD30FA6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4984-E6F9-8FFE-E4F9-34CB0068A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541687"/>
          </a:xfrm>
        </p:spPr>
        <p:txBody>
          <a:bodyPr/>
          <a:lstStyle/>
          <a:p>
            <a:r>
              <a:rPr lang="en-US">
                <a:cs typeface="Sabon Next LT"/>
              </a:rPr>
              <a:t>Discussion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3357E-4769-75BE-2FF9-94B96692C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026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0AB8B-B705-F5CC-5BB8-0C4F9C8CA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D6E4-8B18-9D45-FBAF-043BCD40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Discussion and Next steps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4F60F-51C7-5B7E-63F5-A16FF9F45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9695654" cy="267765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Key Findings &amp; conclusion</a:t>
            </a:r>
          </a:p>
          <a:p>
            <a:r>
              <a:rPr lang="en-US" dirty="0"/>
              <a:t>• Combining LLM reasoning with our four extensions – Failure Memory Bank helped to reduce the collision rate in long tail scenarios.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Limitations and drawbacks</a:t>
            </a:r>
          </a:p>
          <a:p>
            <a:r>
              <a:rPr lang="en-US" dirty="0"/>
              <a:t>• Simulator limits: </a:t>
            </a:r>
            <a:r>
              <a:rPr lang="en-US" dirty="0" err="1"/>
              <a:t>HighwayEnv</a:t>
            </a:r>
            <a:r>
              <a:rPr lang="en-US" dirty="0"/>
              <a:t> offers clean, fully observable scenes and limited control over truly adversarial long-tail setups, which caps how hard we can stress-test the stack and may overestimate real-world robustness. </a:t>
            </a:r>
          </a:p>
          <a:p>
            <a:r>
              <a:rPr lang="en-US" dirty="0"/>
              <a:t>• Prediction &amp; memory brittleness: When rollouts are ambiguous, the LLM can overreact (e.g., unnecessary hard braking), and memory retrieval is still coarse, relying on simple similarity rather than rich semantic search.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A77F8-0A5A-EEB8-9EE3-B2A51D37E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641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6827-5F99-3C17-FB73-C62A65180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C70D-653E-CA93-AB7B-073D0350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84BC-D1CE-C5E3-5A48-1E7066692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5741881" cy="4840299"/>
          </a:xfrm>
        </p:spPr>
        <p:txBody>
          <a:bodyPr/>
          <a:lstStyle/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800"/>
              <a:t>More challenging scenarios: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sz="1800"/>
              <a:t>Emergency vehicles (ambulance approaching, all lanes stopped)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Stalled cars and work zones would better probe the agent’s ability to handle rare but safety-critical events.</a:t>
            </a:r>
            <a:endParaRPr lang="en-US" sz="1800"/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sz="1800"/>
              <a:t>Pedestrians gesturing at 4-way stops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sz="1800"/>
              <a:t>Multi-agent negotiation (merging, cut-ins, aggressive drivers)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Limited Sensor / Partial Observability Parking with blind spots</a:t>
            </a:r>
            <a:endParaRPr lang="en-US" sz="180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800"/>
              <a:t>Adding more sensors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800"/>
              <a:t>Integrate with platforms like CARLA, </a:t>
            </a:r>
            <a:r>
              <a:rPr lang="en-US" sz="1800" err="1"/>
              <a:t>MetaDrive</a:t>
            </a:r>
            <a:r>
              <a:rPr lang="en-US" sz="1800"/>
              <a:t>, </a:t>
            </a:r>
            <a:r>
              <a:rPr lang="en-US" sz="1800" err="1"/>
              <a:t>DriveArena</a:t>
            </a:r>
            <a:r>
              <a:rPr lang="en-US" sz="1800"/>
              <a:t>, </a:t>
            </a:r>
            <a:r>
              <a:rPr lang="en-US" sz="1800" err="1"/>
              <a:t>LimSim</a:t>
            </a:r>
            <a:r>
              <a:rPr lang="en-US" sz="1800"/>
              <a:t> or </a:t>
            </a:r>
            <a:r>
              <a:rPr lang="en-US" sz="1800" err="1"/>
              <a:t>DiLu</a:t>
            </a:r>
            <a:r>
              <a:rPr lang="en-US" sz="1800"/>
              <a:t>-style frameworks.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5367-0C68-D0DE-1E14-9EB02C5A4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27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E18876-8706-A2DC-96DF-72884CA3CD96}"/>
              </a:ext>
            </a:extLst>
          </p:cNvPr>
          <p:cNvSpPr txBox="1">
            <a:spLocks/>
          </p:cNvSpPr>
          <p:nvPr/>
        </p:nvSpPr>
        <p:spPr>
          <a:xfrm>
            <a:off x="7086600" y="1502152"/>
            <a:ext cx="4569573" cy="37507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algn="just">
              <a:lnSpc>
                <a:spcPct val="100000"/>
              </a:lnSpc>
              <a:spcAft>
                <a:spcPts val="0"/>
              </a:spcAft>
            </a:pPr>
            <a:r>
              <a:rPr lang="en-US" sz="1800" dirty="0"/>
              <a:t>            Sample Approach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,Sans-Serif" panose="020B0604020202020204" pitchFamily="34" charset="0"/>
              <a:buChar char="•"/>
            </a:pPr>
            <a:r>
              <a:rPr lang="en-US" sz="1800" dirty="0"/>
              <a:t>Choose one vehicle as the “ambulance”. 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,Sans-Serif" panose="020B0604020202020204" pitchFamily="34" charset="0"/>
              <a:buChar char="•"/>
            </a:pPr>
            <a:r>
              <a:rPr lang="en-US" sz="1800" dirty="0"/>
              <a:t>Add new scenario with semantics, </a:t>
            </a:r>
            <a:r>
              <a:rPr lang="en-US" sz="1800" dirty="0" err="1"/>
              <a:t>is_emergency</a:t>
            </a:r>
            <a:r>
              <a:rPr lang="en-US" sz="1800" dirty="0"/>
              <a:t> = True.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,Sans-Serif" panose="020B0604020202020204" pitchFamily="34" charset="0"/>
              <a:buChar char="•"/>
            </a:pPr>
            <a:r>
              <a:rPr lang="en-US" sz="1800" dirty="0"/>
              <a:t>Spawn or </a:t>
            </a:r>
            <a:r>
              <a:rPr lang="en-US" sz="1800" dirty="0">
                <a:ea typeface="+mn-lt"/>
                <a:cs typeface="+mn-lt"/>
              </a:rPr>
              <a:t>position the ambulance behind the ego.</a:t>
            </a:r>
            <a:endParaRPr lang="en-US" sz="1800" dirty="0"/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,Sans-Serif" panose="020B0604020202020204" pitchFamily="34" charset="0"/>
              <a:buChar char="•"/>
            </a:pPr>
            <a:r>
              <a:rPr lang="en-US" sz="1800" dirty="0"/>
              <a:t>Script background traffic to stop (all lanes) or slow down.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,Sans-Serif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Keep the ambulance moving faster than traffic.</a:t>
            </a: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,Sans-Serif" panose="020B0604020202020204" pitchFamily="34" charset="0"/>
              <a:buChar char="•"/>
            </a:pPr>
            <a:r>
              <a:rPr lang="en-US" sz="1800" dirty="0"/>
              <a:t>Inform RL agent about the ambulance.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031198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F421-1FE5-42ED-E14E-313D8F3D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00788-8EFF-3BA1-2088-1ABB7DB9B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1"/>
            <a:ext cx="5741881" cy="3841636"/>
          </a:xfrm>
        </p:spPr>
        <p:txBody>
          <a:bodyPr>
            <a:normAutofit fontScale="77500" lnSpcReduction="20000"/>
          </a:bodyPr>
          <a:lstStyle/>
          <a:p>
            <a:endParaRPr lang="en-US"/>
          </a:p>
          <a:p>
            <a:pPr marL="342900" indent="-342900">
              <a:buAutoNum type="arabicPeriod"/>
            </a:pPr>
            <a:r>
              <a:rPr lang="en-US">
                <a:solidFill>
                  <a:srgbClr val="2E1A47"/>
                </a:solidFill>
              </a:rPr>
              <a:t>1. Hu, Y., Yang, J., Chen, L., Li, K., Sima, C., Zhu, X., ... &amp; Li, H. (2023). Planning-oriented autonomous driving. In Proceedings of the IEEE/CVF conference on computer vision and pattern recognition (pp. 17853-17862).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2E1A47"/>
                </a:solidFill>
              </a:rPr>
              <a:t>2. Chen, L., Wu, P., Chitta, K., Jaeger, B., Geiger, A., &amp; Li, H. (2024). End-to-end autonomous driving: Challenges and frontiers. IEEE Transactions on Pattern Analysis and Machine Intelligence.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2E1A47"/>
                </a:solidFill>
              </a:rPr>
              <a:t>3. Deng, H., Zhao, Y., Wang, Q., &amp; Nguyen, A. T. (2023). Deep reinforcement learning based decision-making strategy of autonomous vehicle in highway uncertain driving environments. Automotive Innovation, 6(3), 438-452. 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2E1A47"/>
                </a:solidFill>
              </a:rPr>
              <a:t>4. Yang, Z., Jia, X., Li, H., &amp; Yan, J. (2023). Llm4drive: A survey of large language models for autonomous driving. </a:t>
            </a:r>
            <a:r>
              <a:rPr lang="en-US" err="1">
                <a:solidFill>
                  <a:srgbClr val="2E1A47"/>
                </a:solidFill>
              </a:rPr>
              <a:t>arXiv</a:t>
            </a:r>
            <a:r>
              <a:rPr lang="en-US">
                <a:solidFill>
                  <a:srgbClr val="2E1A47"/>
                </a:solidFill>
              </a:rPr>
              <a:t> preprint arXiv:2311.01043.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2E1A47"/>
                </a:solidFill>
              </a:rPr>
              <a:t>5.  Fu, D., Li, X., Wen, L., Dou, M., Cai, P., Shi, B., &amp; Qiao, Y. (2024, January). Drive like a human: Rethinking autonomous driving with large language models. In 2024 IEEE/CVF Winter Conference on Applications of Computer </a:t>
            </a:r>
            <a:r>
              <a:rPr lang="en-US" err="1">
                <a:solidFill>
                  <a:srgbClr val="2E1A47"/>
                </a:solidFill>
              </a:rPr>
              <a:t>VisionWorkshops</a:t>
            </a:r>
            <a:r>
              <a:rPr lang="en-US">
                <a:solidFill>
                  <a:srgbClr val="2E1A47"/>
                </a:solidFill>
              </a:rPr>
              <a:t> (WACVW) (pp. 910-919). IEEE</a:t>
            </a:r>
            <a:endParaRPr lang="en-US"/>
          </a:p>
          <a:p>
            <a:pPr marL="342900" indent="-342900">
              <a:lnSpc>
                <a:spcPct val="70000"/>
              </a:lnSpc>
              <a:buAutoNum type="arabicPeriod"/>
            </a:pPr>
            <a:r>
              <a:rPr lang="en-US"/>
              <a:t>Fu, D., Li, X., Wen, L., Dou, M., Cai, P., Shi, B., &amp; Qiao, Y. (2024, January). Drive like </a:t>
            </a:r>
            <a:r>
              <a:rPr lang="en-US" err="1"/>
              <a:t>ahuman</a:t>
            </a:r>
            <a:r>
              <a:rPr lang="en-US"/>
              <a:t>: Rethinking autonomous driving with large language models. In 2024IEEE/CVF Winter Conference on Applications of Computer Vision Workshops(WACVW) (pp. 910-919). IEEE</a:t>
            </a:r>
            <a:endParaRPr lang="en-US">
              <a:solidFill>
                <a:srgbClr val="2E1A47"/>
              </a:solidFill>
            </a:endParaRPr>
          </a:p>
          <a:p>
            <a:pPr marL="342900" indent="-342900">
              <a:buAutoNum type="arabicPeriod"/>
            </a:pPr>
            <a:r>
              <a:rPr lang="en-US"/>
              <a:t>Wang, Y., Jiao, R., Lang, C., Huang, C., Wang, Z., Yang, Z., &amp; Zhu, Q. (2023).Empowering autonomous driving with large language models: A safety </a:t>
            </a:r>
            <a:r>
              <a:rPr lang="en-US" err="1"/>
              <a:t>perspective.arXiv</a:t>
            </a:r>
            <a:r>
              <a:rPr lang="en-US"/>
              <a:t>. 2023. </a:t>
            </a:r>
            <a:r>
              <a:rPr lang="en-US" err="1"/>
              <a:t>arXiv</a:t>
            </a:r>
            <a:r>
              <a:rPr lang="en-US"/>
              <a:t> preprint arXiv:2312.00812.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AFC22-BCCC-6B43-CA9F-9F69CDD0A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2397980F-A2D4-2847-B8AD-DAA520958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5" y="5355849"/>
            <a:ext cx="915881" cy="9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967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B206F-A1D4-276D-EED1-DD9F2BE00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771E9-CB53-BD99-6A8A-04504C14C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1FC45-DB2E-3C80-52EF-CBDD45A26247}"/>
              </a:ext>
            </a:extLst>
          </p:cNvPr>
          <p:cNvSpPr txBox="1"/>
          <p:nvPr/>
        </p:nvSpPr>
        <p:spPr>
          <a:xfrm>
            <a:off x="2607192" y="2367171"/>
            <a:ext cx="6977616" cy="212365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400"/>
              <a:t>Thank you for your attention!</a:t>
            </a:r>
          </a:p>
          <a:p>
            <a:pPr algn="ctr"/>
            <a:endParaRPr lang="en-US" sz="4400"/>
          </a:p>
          <a:p>
            <a:pPr algn="ctr"/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504778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360E-8166-C7C2-14DB-0329E9E9C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541687"/>
          </a:xfrm>
        </p:spPr>
        <p:txBody>
          <a:bodyPr/>
          <a:lstStyle/>
          <a:p>
            <a:r>
              <a:rPr lang="en-US">
                <a:cs typeface="Sabon Next LT"/>
              </a:rPr>
              <a:t>Introduction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FE4F9-08AB-BE8D-F22E-0EAF90F6A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000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9CFD-57DB-1103-DBBB-DFEF34A7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109D1-DB14-155C-E196-5FBE67AC6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5741881" cy="37764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Autonomous driving today</a:t>
            </a:r>
            <a:r>
              <a:rPr lang="en-US"/>
              <a:t>: Modern autonomous driving (AD) systems excel in </a:t>
            </a:r>
            <a:r>
              <a:rPr lang="en-US" b="1"/>
              <a:t>frequent, well-covered scenarios</a:t>
            </a:r>
            <a:r>
              <a:rPr lang="en-US"/>
              <a:t> but often fail in rare or unusual “long-tail” cases such as erratic drivers, unusual merges, or partially occluded vehicles.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Data and generalization gap</a:t>
            </a:r>
            <a:r>
              <a:rPr lang="en-US"/>
              <a:t>: Classical end-to-end policies need </a:t>
            </a:r>
            <a:r>
              <a:rPr lang="en-US" b="1"/>
              <a:t>massive labeled datasets</a:t>
            </a:r>
            <a:r>
              <a:rPr lang="en-US"/>
              <a:t> and still struggle to robustly generalize to corner cases not seen during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Human drivers as inspiration</a:t>
            </a:r>
            <a:r>
              <a:rPr lang="en-US"/>
              <a:t>: In contrast, human drivers leverage </a:t>
            </a:r>
            <a:r>
              <a:rPr lang="en-US" b="1"/>
              <a:t>common sense, prior experiences, and causal reasoning</a:t>
            </a:r>
            <a:r>
              <a:rPr lang="en-US"/>
              <a:t> to quickly adapt to new situations without seeing millions of exact replicas.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Research question</a:t>
            </a:r>
            <a:r>
              <a:rPr lang="en-US"/>
              <a:t>: We ask whether </a:t>
            </a:r>
            <a:r>
              <a:rPr lang="en-US" b="1"/>
              <a:t>large language models</a:t>
            </a:r>
            <a:r>
              <a:rPr lang="en-US"/>
              <a:t>, with their strong reasoning and abstraction capabilities, can be integrated into a driving stack to make the system </a:t>
            </a:r>
            <a:r>
              <a:rPr lang="en-US" b="1"/>
              <a:t>behave more like an experienced human driver</a:t>
            </a:r>
            <a:r>
              <a:rPr lang="en-US"/>
              <a:t> rather than a brittle pattern recognizer.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80DDE-6AD0-E31A-D38A-1003CFB97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Wenshuo WANG | Full Professor | Doctor of Philosophy | Beijing Institute of  Technology, Beijing | BIT | School of Mechanical Engineering | Research  profile">
            <a:extLst>
              <a:ext uri="{FF2B5EF4-FFF2-40B4-BE49-F238E27FC236}">
                <a16:creationId xmlns:a16="http://schemas.microsoft.com/office/drawing/2014/main" id="{7E4625F0-0522-89B7-AD91-DB7C4E7A5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542" y="1823375"/>
            <a:ext cx="3060421" cy="306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317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D1A4A-7527-7E16-EBD7-D4B5724D8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2F76-689D-B00A-9C73-E0989CAA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Motivation, Why Drive like a human?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2A80-806C-5867-2D6B-DC3BB0162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5741881" cy="40749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Long-tail challenges</a:t>
            </a:r>
            <a:r>
              <a:rPr lang="en-US"/>
              <a:t>: Rare events—unusual merges, sudden cut-ins, stalled cars at odd locations—are exactly where current AD stacks are </a:t>
            </a:r>
            <a:r>
              <a:rPr lang="en-US" b="1"/>
              <a:t>least reliable</a:t>
            </a:r>
            <a:r>
              <a:rPr lang="en-US"/>
              <a:t>, yet they matter the most for safety.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Common sense vs pattern matching</a:t>
            </a:r>
            <a:r>
              <a:rPr lang="en-US"/>
              <a:t>: Traditional policies mostly rely on </a:t>
            </a:r>
            <a:r>
              <a:rPr lang="en-US" b="1"/>
              <a:t>pattern recognition</a:t>
            </a:r>
            <a:r>
              <a:rPr lang="en-US"/>
              <a:t>; they are strong when data is abundant but fragile when confronted with novel configurations of vehicles and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Human-like reasoning</a:t>
            </a:r>
            <a:r>
              <a:rPr lang="en-US"/>
              <a:t>: Humans constantly </a:t>
            </a:r>
            <a:r>
              <a:rPr lang="en-US" b="1"/>
              <a:t>reason about intent</a:t>
            </a:r>
            <a:r>
              <a:rPr lang="en-US"/>
              <a:t> (“that car is probably going to cut in”), </a:t>
            </a:r>
            <a:r>
              <a:rPr lang="en-US" b="1"/>
              <a:t>anticipate future risks</a:t>
            </a:r>
            <a:r>
              <a:rPr lang="en-US"/>
              <a:t>, and </a:t>
            </a:r>
            <a:r>
              <a:rPr lang="en-US" b="1"/>
              <a:t>adapt</a:t>
            </a:r>
            <a:r>
              <a:rPr lang="en-US"/>
              <a:t> using high-level knowledge of physics and road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LLM opportunity</a:t>
            </a:r>
            <a:r>
              <a:rPr lang="en-US"/>
              <a:t>: Large language models encode rich semantic and commonsense knowledge; our motivation is to see whether that knowledge can be turned into a </a:t>
            </a:r>
            <a:r>
              <a:rPr lang="en-US" b="1"/>
              <a:t>high-level decision policy</a:t>
            </a:r>
            <a:r>
              <a:rPr lang="en-US"/>
              <a:t> that complements numerical planners.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Ultimate goal</a:t>
            </a:r>
            <a:r>
              <a:rPr lang="en-US"/>
              <a:t>: Move from “drives like a deterministic rule engine” to </a:t>
            </a:r>
            <a:r>
              <a:rPr lang="en-US" b="1"/>
              <a:t>“drives like a cautious, experienced human”</a:t>
            </a:r>
            <a:r>
              <a:rPr lang="en-US"/>
              <a:t>, especially in ambiguous or under-specified situations.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B16A7-3804-12DC-BE9C-DC684107D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Wenshuo WANG | Full Professor | Doctor of Philosophy | Beijing Institute of  Technology, Beijing | BIT | School of Mechanical Engineering | Research  profile">
            <a:extLst>
              <a:ext uri="{FF2B5EF4-FFF2-40B4-BE49-F238E27FC236}">
                <a16:creationId xmlns:a16="http://schemas.microsoft.com/office/drawing/2014/main" id="{4E5B3D97-3ADF-038E-9605-6D756F16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542" y="1823375"/>
            <a:ext cx="3060421" cy="306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7584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3FA10-C3C3-BB49-12C2-0608E1C04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8258-FC08-0EA5-6953-39D6CDC3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45BA9-DFF2-1D5B-62F6-1634297F8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AA2D5-FD7A-12F1-D994-0A89A54B2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5741881" cy="36317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Poor generalization to corner cases</a:t>
            </a:r>
            <a:r>
              <a:rPr lang="en-US"/>
              <a:t>: Baseline policies often overfit to training distributions and make </a:t>
            </a:r>
            <a:r>
              <a:rPr lang="en-US" b="1"/>
              <a:t>unsafe or irrational choices</a:t>
            </a:r>
            <a:r>
              <a:rPr lang="en-US"/>
              <a:t> when scenes deviate from typical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Lack of interpretability</a:t>
            </a:r>
            <a:r>
              <a:rPr lang="en-US"/>
              <a:t>: Many AD policies operate as </a:t>
            </a:r>
            <a:r>
              <a:rPr lang="en-US" b="1"/>
              <a:t>black boxes</a:t>
            </a:r>
            <a:r>
              <a:rPr lang="en-US"/>
              <a:t>, making it difficult to understand </a:t>
            </a:r>
            <a:r>
              <a:rPr lang="en-US" i="1"/>
              <a:t>why</a:t>
            </a:r>
            <a:r>
              <a:rPr lang="en-US"/>
              <a:t> a particular action was taken or to debug failures.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No mechanism for learning from mistakes</a:t>
            </a:r>
            <a:r>
              <a:rPr lang="en-US"/>
              <a:t>: Conventional pipelines rarely have a </a:t>
            </a:r>
            <a:r>
              <a:rPr lang="en-US" b="1"/>
              <a:t>dedicated mechanism</a:t>
            </a:r>
            <a:r>
              <a:rPr lang="en-US"/>
              <a:t> that takes crashes or near-misses, explains them, and converts them into reusable lessons.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Safety without guarantees</a:t>
            </a:r>
            <a:r>
              <a:rPr lang="en-US"/>
              <a:t>: Prompting an LLM to “be safe” is not enough—there is </a:t>
            </a:r>
            <a:r>
              <a:rPr lang="en-US" b="1"/>
              <a:t>no numeric notion of risk</a:t>
            </a:r>
            <a:r>
              <a:rPr lang="en-US"/>
              <a:t>, headway, or time-to-collision, so obviously dangerous maneuvers may still be issued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399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9B8CD-5702-DCFB-7286-5B82D248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6FBD-89C1-E14B-EC00-447B68DB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Statement/ Goals(objectives)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6EBEA-7D25-EF07-7999-219F2A891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502152"/>
            <a:ext cx="10752909" cy="42401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Limitations we target: </a:t>
            </a:r>
          </a:p>
          <a:p>
            <a:pPr marL="971550" lvl="1" indent="-285750"/>
            <a:r>
              <a:rPr lang="en-US"/>
              <a:t>Poor generalization to corner cases</a:t>
            </a:r>
          </a:p>
          <a:p>
            <a:pPr marL="971550" lvl="1" indent="-285750"/>
            <a:r>
              <a:rPr lang="en-US"/>
              <a:t>Inability to explain decisions</a:t>
            </a:r>
          </a:p>
          <a:p>
            <a:pPr marL="971550" lvl="1" indent="-285750"/>
            <a:r>
              <a:rPr lang="en-US"/>
              <a:t>No mechanism to incorporate past mistakes</a:t>
            </a:r>
          </a:p>
          <a:p>
            <a:pPr marL="971550" lvl="1" indent="-285750"/>
            <a:r>
              <a:rPr lang="en-US"/>
              <a:t>Rigid rule-based planners</a:t>
            </a:r>
          </a:p>
          <a:p>
            <a:pPr marL="285750" indent="-285750">
              <a:buFont typeface="Arial" pitchFamily="2" charset="2"/>
              <a:buChar char="•"/>
            </a:pPr>
            <a:r>
              <a:rPr lang="en-US" b="1"/>
              <a:t>Our objective:  </a:t>
            </a:r>
            <a:r>
              <a:rPr lang="en-US"/>
              <a:t>Build an </a:t>
            </a:r>
            <a:r>
              <a:rPr lang="en-US" b="1"/>
              <a:t>LLM-driven high level policy </a:t>
            </a:r>
            <a:r>
              <a:rPr lang="en-US"/>
              <a:t>that can: </a:t>
            </a:r>
          </a:p>
          <a:p>
            <a:pPr marL="971550" lvl="1" indent="-285750"/>
            <a:r>
              <a:rPr lang="en-US"/>
              <a:t>Understand scenario semantics </a:t>
            </a:r>
          </a:p>
          <a:p>
            <a:pPr marL="971550" lvl="1" indent="-285750"/>
            <a:r>
              <a:rPr lang="en-US"/>
              <a:t>Reason about intent, safety and traffic rules</a:t>
            </a:r>
          </a:p>
          <a:p>
            <a:pPr marL="971550" lvl="1" indent="-285750"/>
            <a:r>
              <a:rPr lang="en-US"/>
              <a:t>Improve iteratively via a </a:t>
            </a:r>
            <a:r>
              <a:rPr lang="en-US" i="1"/>
              <a:t>failure memory bank</a:t>
            </a:r>
          </a:p>
          <a:p>
            <a:pPr marL="971550" lvl="1" indent="-285750"/>
            <a:r>
              <a:rPr lang="en-US"/>
              <a:t>Operate inside a real-time </a:t>
            </a:r>
            <a:r>
              <a:rPr lang="en-US" err="1"/>
              <a:t>HighwayEnv</a:t>
            </a:r>
            <a:r>
              <a:rPr lang="en-US"/>
              <a:t> loop across 4 in-built scenarios; </a:t>
            </a:r>
            <a:r>
              <a:rPr lang="en-US" b="1"/>
              <a:t>Highway, Merge, Roundabout, and Intersection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D85E2-1C6D-75FF-179E-5FFE106D1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road with white lines&#10;&#10;AI-generated content may be incorrect.">
            <a:extLst>
              <a:ext uri="{FF2B5EF4-FFF2-40B4-BE49-F238E27FC236}">
                <a16:creationId xmlns:a16="http://schemas.microsoft.com/office/drawing/2014/main" id="{A1D4B967-EF14-E485-11D2-652331BE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92" y="5140748"/>
            <a:ext cx="3615908" cy="1083695"/>
          </a:xfrm>
          <a:prstGeom prst="rect">
            <a:avLst/>
          </a:prstGeom>
        </p:spPr>
      </p:pic>
      <p:pic>
        <p:nvPicPr>
          <p:cNvPr id="7" name="Picture 6" descr="A road with white lines&#10;&#10;AI-generated content may be incorrect.">
            <a:extLst>
              <a:ext uri="{FF2B5EF4-FFF2-40B4-BE49-F238E27FC236}">
                <a16:creationId xmlns:a16="http://schemas.microsoft.com/office/drawing/2014/main" id="{0655C941-B268-2070-38F5-580563BAD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5125026"/>
            <a:ext cx="3615907" cy="1083694"/>
          </a:xfrm>
          <a:prstGeom prst="rect">
            <a:avLst/>
          </a:prstGeom>
        </p:spPr>
      </p:pic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53EAE7F-EB1D-E77E-E062-3CB5C9FD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70" y="2986119"/>
            <a:ext cx="2731698" cy="1473680"/>
          </a:xfrm>
          <a:prstGeom prst="rect">
            <a:avLst/>
          </a:prstGeom>
        </p:spPr>
      </p:pic>
      <p:pic>
        <p:nvPicPr>
          <p:cNvPr id="12" name="Picture 11" descr="A road with a green square&#10;&#10;AI-generated content may be incorrect.">
            <a:extLst>
              <a:ext uri="{FF2B5EF4-FFF2-40B4-BE49-F238E27FC236}">
                <a16:creationId xmlns:a16="http://schemas.microsoft.com/office/drawing/2014/main" id="{D6FF37B9-AF64-6E63-EEE5-87B4D421C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670" y="1480646"/>
            <a:ext cx="2731696" cy="1444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2EECD-5FAD-7A97-616C-D629EF285F3D}"/>
              </a:ext>
            </a:extLst>
          </p:cNvPr>
          <p:cNvSpPr txBox="1"/>
          <p:nvPr/>
        </p:nvSpPr>
        <p:spPr>
          <a:xfrm>
            <a:off x="9870366" y="1571843"/>
            <a:ext cx="232163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Video 1. Intersection Scenario</a:t>
            </a:r>
            <a:r>
              <a:rPr lang="en-US" sz="1100"/>
              <a:t> – Ego vehicle navigating a multi-lane intersection in </a:t>
            </a:r>
            <a:r>
              <a:rPr lang="en-US" sz="1100" err="1"/>
              <a:t>HighwayEnv</a:t>
            </a:r>
            <a:r>
              <a:rPr lang="en-US" sz="1100"/>
              <a:t>, interpreting right-of-way and cross traffic while choosing a safe path through the junction.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D7A07-079F-0BB9-709B-95D8D059EE03}"/>
              </a:ext>
            </a:extLst>
          </p:cNvPr>
          <p:cNvSpPr txBox="1"/>
          <p:nvPr/>
        </p:nvSpPr>
        <p:spPr>
          <a:xfrm>
            <a:off x="9870366" y="3068221"/>
            <a:ext cx="232163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Video 2. Roundabout Scenario</a:t>
            </a:r>
            <a:r>
              <a:rPr lang="en-US" sz="1100"/>
              <a:t> – Ego vehicle approaching and driving through a roundabout in </a:t>
            </a:r>
            <a:r>
              <a:rPr lang="en-US" sz="1100" err="1"/>
              <a:t>HighwayEnv</a:t>
            </a:r>
            <a:r>
              <a:rPr lang="en-US" sz="1100"/>
              <a:t>, selecting safe entry gaps, maintaining lane position, and exiting at the correct branch.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42CE6-0C7A-39B0-9E83-215E04100871}"/>
              </a:ext>
            </a:extLst>
          </p:cNvPr>
          <p:cNvSpPr txBox="1"/>
          <p:nvPr/>
        </p:nvSpPr>
        <p:spPr>
          <a:xfrm>
            <a:off x="1071896" y="6208720"/>
            <a:ext cx="4414503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Video 3. Highway Scenario</a:t>
            </a:r>
            <a:r>
              <a:rPr lang="en-US" sz="1100"/>
              <a:t> – Ego vehicle driving on a multi-lane highway in </a:t>
            </a:r>
            <a:r>
              <a:rPr lang="en-US" sz="1100" err="1"/>
              <a:t>HighwayEnv</a:t>
            </a:r>
            <a:r>
              <a:rPr lang="en-US" sz="1100"/>
              <a:t>, interacting with surrounding traffic while maintaining lane position and safe headway during lane-change</a:t>
            </a:r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A3DB4C-CC88-C72D-E568-D9819E98CB93}"/>
              </a:ext>
            </a:extLst>
          </p:cNvPr>
          <p:cNvSpPr txBox="1"/>
          <p:nvPr/>
        </p:nvSpPr>
        <p:spPr>
          <a:xfrm>
            <a:off x="5944747" y="6214603"/>
            <a:ext cx="4265771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Video 4. Merge Scenario</a:t>
            </a:r>
            <a:r>
              <a:rPr lang="en-US" sz="1100"/>
              <a:t> – Ego vehicle approaching an on-ramp merge in </a:t>
            </a:r>
            <a:r>
              <a:rPr lang="en-US" sz="1100" err="1"/>
              <a:t>HighwayEnv</a:t>
            </a:r>
            <a:r>
              <a:rPr lang="en-US" sz="1100"/>
              <a:t>, reasoning about gaps, adjusting speed, and selecting a safe lane to integrate smoothly into flowing traffic.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72281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AFC-F8AD-E3DC-08BB-208CF5645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A28B-EA04-FB7D-E0D5-FD3E0ED9B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5861432" cy="541687"/>
          </a:xfrm>
        </p:spPr>
        <p:txBody>
          <a:bodyPr/>
          <a:lstStyle/>
          <a:p>
            <a:r>
              <a:rPr lang="en-US">
                <a:cs typeface="Sabon Next LT"/>
              </a:rPr>
              <a:t>Methods and Details: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D2835-967A-2B09-CC77-D807C1C8F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14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85BB-60E1-4620-E1F0-DA6C9E9E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System Setup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6E90F-5760-4435-EABC-07600F564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5741881" cy="221599"/>
          </a:xfrm>
        </p:spPr>
        <p:txBody>
          <a:bodyPr/>
          <a:lstStyle/>
          <a:p>
            <a:pPr marL="285750" indent="-285750">
              <a:buFont typeface="Arial" pitchFamily="2" charset="2"/>
              <a:buChar char="•"/>
            </a:pPr>
            <a:r>
              <a:rPr lang="en-US" b="1"/>
              <a:t>Configuration: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E7AC0-5789-4774-C71A-62DD8216F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17B52-1601-4C8D-9705-F7CA03900B0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CD7E94-27A2-96E6-F28F-0D6853E84D61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1868305"/>
          <a:ext cx="9951720" cy="40082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585720">
                  <a:extLst>
                    <a:ext uri="{9D8B030D-6E8A-4147-A177-3AD203B41FA5}">
                      <a16:colId xmlns:a16="http://schemas.microsoft.com/office/drawing/2014/main" val="2685466880"/>
                    </a:ext>
                  </a:extLst>
                </a:gridCol>
                <a:gridCol w="7366000">
                  <a:extLst>
                    <a:ext uri="{9D8B030D-6E8A-4147-A177-3AD203B41FA5}">
                      <a16:colId xmlns:a16="http://schemas.microsoft.com/office/drawing/2014/main" val="630165589"/>
                    </a:ext>
                  </a:extLst>
                </a:gridCol>
              </a:tblGrid>
              <a:tr h="343766">
                <a:tc>
                  <a:txBody>
                    <a:bodyPr/>
                    <a:lstStyle/>
                    <a:p>
                      <a:r>
                        <a:rPr lang="en-US" sz="160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Specification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07978"/>
                  </a:ext>
                </a:extLst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/>
                        <a:t>Simulator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HighwayEnv</a:t>
                      </a:r>
                      <a:r>
                        <a:rPr lang="en-US" sz="1200"/>
                        <a:t> wrapped by the </a:t>
                      </a:r>
                      <a:r>
                        <a:rPr lang="en-US" sz="1200" b="1"/>
                        <a:t>DriveLikeAHuman</a:t>
                      </a:r>
                      <a:r>
                        <a:rPr lang="en-US" sz="1200"/>
                        <a:t> pipeline.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15442"/>
                  </a:ext>
                </a:extLst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/>
                        <a:t>Environment/ 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highway-v0,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merge-v0, roundabout-v0 and intersection-v1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841679"/>
                  </a:ext>
                </a:extLst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Each episode lasts up to </a:t>
                      </a:r>
                      <a:r>
                        <a:rPr lang="en-US" sz="1200" b="1"/>
                        <a:t>20 s. </a:t>
                      </a:r>
                      <a:r>
                        <a:rPr lang="en-US" sz="1200" b="0"/>
                        <a:t>If it doesn’t stop with collision.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11295"/>
                  </a:ext>
                </a:extLst>
              </a:tr>
              <a:tr h="423822">
                <a:tc>
                  <a:txBody>
                    <a:bodyPr/>
                    <a:lstStyle/>
                    <a:p>
                      <a:r>
                        <a:rPr lang="en-US" sz="1200"/>
                        <a:t>Observation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HighwayEnv </a:t>
                      </a:r>
                      <a:r>
                        <a:rPr lang="en-US" sz="1200" b="1"/>
                        <a:t>Kinematics observation</a:t>
                      </a:r>
                      <a:r>
                        <a:rPr lang="en-US" sz="1200"/>
                        <a:t>: for ego + surrounding vehicles, the simulator provides positions, velocities, lane indices, and heading in each timestep.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08892"/>
                  </a:ext>
                </a:extLst>
              </a:tr>
              <a:tr h="423822">
                <a:tc>
                  <a:txBody>
                    <a:bodyPr/>
                    <a:lstStyle/>
                    <a:p>
                      <a:r>
                        <a:rPr lang="en-US" sz="1200"/>
                        <a:t>Action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HighwayEnv </a:t>
                      </a:r>
                      <a:r>
                        <a:rPr lang="en-US" sz="12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DiscreteMetaAction</a:t>
                      </a:r>
                      <a:r>
                        <a:rPr lang="en-US" sz="1200"/>
                        <a:t> control: high-level maneuvers {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LANE_LEFT</a:t>
                      </a:r>
                      <a:r>
                        <a:rPr lang="en-US" sz="1200"/>
                        <a:t>,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LANE_RIGHT</a:t>
                      </a:r>
                      <a:r>
                        <a:rPr lang="en-US" sz="1200"/>
                        <a:t>,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FASTER</a:t>
                      </a:r>
                      <a:r>
                        <a:rPr lang="en-US" sz="1200"/>
                        <a:t>,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SLOWER</a:t>
                      </a:r>
                      <a:r>
                        <a:rPr lang="en-US" sz="1200"/>
                        <a:t>,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IDLE</a:t>
                      </a:r>
                      <a:r>
                        <a:rPr lang="en-US" sz="1200"/>
                        <a:t>}.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67619"/>
                  </a:ext>
                </a:extLst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 b="0"/>
                        <a:t>Collision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971182"/>
                  </a:ext>
                </a:extLst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/>
                        <a:t>speed-based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Encouraging 20–30 m/s cruising speed while avoiding collisions.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375777"/>
                  </a:ext>
                </a:extLst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/>
                        <a:t>API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OpenAI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602041"/>
                  </a:ext>
                </a:extLst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/>
                        <a:t>Max tokens per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1024 tokens</a:t>
                      </a:r>
                      <a:r>
                        <a:rPr lang="en-US" sz="1200"/>
                        <a:t> maximum per call.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010875"/>
                  </a:ext>
                </a:extLst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/>
                        <a:t>Request timeout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7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712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lemson Automotive Engineering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emson Automotive Engineering" id="{7E65E5D8-BBF0-C748-B36A-F15B93041356}" vid="{5B5DE324-8D0A-0547-AF15-A3BF2FEA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56DA8E8ECC5D4BAEDAFDA657586E21" ma:contentTypeVersion="4" ma:contentTypeDescription="Create a new document." ma:contentTypeScope="" ma:versionID="59611cd0888ffc2ba56585f201901794">
  <xsd:schema xmlns:xsd="http://www.w3.org/2001/XMLSchema" xmlns:xs="http://www.w3.org/2001/XMLSchema" xmlns:p="http://schemas.microsoft.com/office/2006/metadata/properties" xmlns:ns2="ff84182c-1fd0-4133-829f-e25fa5ffafb7" targetNamespace="http://schemas.microsoft.com/office/2006/metadata/properties" ma:root="true" ma:fieldsID="3ead5afa3c6e9724a373defa5f6304cd" ns2:_="">
    <xsd:import namespace="ff84182c-1fd0-4133-829f-e25fa5ffaf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4182c-1fd0-4133-829f-e25fa5ffaf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FF389F-1A4F-4185-AD92-5BD96DF8B2C9}">
  <ds:schemaRefs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ff84182c-1fd0-4133-829f-e25fa5ffafb7"/>
  </ds:schemaRefs>
</ds:datastoreItem>
</file>

<file path=customXml/itemProps2.xml><?xml version="1.0" encoding="utf-8"?>
<ds:datastoreItem xmlns:ds="http://schemas.openxmlformats.org/officeDocument/2006/customXml" ds:itemID="{6F6FB466-C03B-4E8E-82D1-26E8D962D342}">
  <ds:schemaRefs>
    <ds:schemaRef ds:uri="ff84182c-1fd0-4133-829f-e25fa5ffaf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EF1B108-39E3-443C-9843-EAB8561258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Clemson Automotive Engineering</Template>
  <TotalTime>120</TotalTime>
  <Words>3449</Words>
  <Application>Microsoft Macintosh PowerPoint</Application>
  <PresentationFormat>Widescreen</PresentationFormat>
  <Paragraphs>266</Paragraphs>
  <Slides>29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Aptos</vt:lpstr>
      <vt:lpstr>Arial</vt:lpstr>
      <vt:lpstr>Arial,Sans-Serif</vt:lpstr>
      <vt:lpstr>Calibri</vt:lpstr>
      <vt:lpstr>Courier New</vt:lpstr>
      <vt:lpstr>Franklin Gothic Book</vt:lpstr>
      <vt:lpstr>Franklin Gothic Medium</vt:lpstr>
      <vt:lpstr>Sabon Next LT</vt:lpstr>
      <vt:lpstr>System Font Regular</vt:lpstr>
      <vt:lpstr>Trade Gothic LT Std</vt:lpstr>
      <vt:lpstr>Wingdings</vt:lpstr>
      <vt:lpstr>Clemson Automotive Engineering</vt:lpstr>
      <vt:lpstr>Drive Like a Human: Rethinking Autonomous Driving with Large Language Models</vt:lpstr>
      <vt:lpstr>Table of Contents</vt:lpstr>
      <vt:lpstr>Introduction</vt:lpstr>
      <vt:lpstr>Introduction</vt:lpstr>
      <vt:lpstr>Motivation, Why Drive like a human?</vt:lpstr>
      <vt:lpstr>Challenges</vt:lpstr>
      <vt:lpstr>Problem Statement/ Goals(objectives)</vt:lpstr>
      <vt:lpstr>Methods and Details:</vt:lpstr>
      <vt:lpstr>System Setup</vt:lpstr>
      <vt:lpstr>Methods &amp; Details: System Architecture Overview</vt:lpstr>
      <vt:lpstr>Methods &amp; Details: HELLM.py- Main Control Loop</vt:lpstr>
      <vt:lpstr>Methods &amp; Details: Scenario Engine (scenario.py) </vt:lpstr>
      <vt:lpstr>Methods &amp; Details: LLMDriver (Reasoning + Tools) </vt:lpstr>
      <vt:lpstr>Experiment and Results: Setup </vt:lpstr>
      <vt:lpstr>Setup Overview</vt:lpstr>
      <vt:lpstr>Extension 1: Failure Memory Bank + Case-based reasoning</vt:lpstr>
      <vt:lpstr>Extension: Current Memory Implemented (Baseline Imitation Memory)</vt:lpstr>
      <vt:lpstr>Extension : Failure Memory Bank: Logging Layer</vt:lpstr>
      <vt:lpstr>Extension: Using the memory (case retrieval)</vt:lpstr>
      <vt:lpstr>Experiment and Results: Evaluation Metrics</vt:lpstr>
      <vt:lpstr>Metrics Details</vt:lpstr>
      <vt:lpstr>Experiment and Results: Quantitative &amp; Qualitative </vt:lpstr>
      <vt:lpstr>Quantitative Results – Extension 1,3,4 </vt:lpstr>
      <vt:lpstr>Qualitative Results – Extension  </vt:lpstr>
      <vt:lpstr>Discussion</vt:lpstr>
      <vt:lpstr>Discussion and Next steps</vt:lpstr>
      <vt:lpstr>Future works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Pranav Korrapati</dc:creator>
  <cp:lastModifiedBy>Sajad Ahmadi</cp:lastModifiedBy>
  <cp:revision>3</cp:revision>
  <cp:lastPrinted>2025-12-04T19:44:30Z</cp:lastPrinted>
  <dcterms:created xsi:type="dcterms:W3CDTF">2024-10-10T03:44:13Z</dcterms:created>
  <dcterms:modified xsi:type="dcterms:W3CDTF">2025-12-10T20:33:21Z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0x0101004F56DA8E8ECC5D4BAEDAFDA657586E21</vt:lpwstr>
  </property>
  <property fmtid="{D5CDD505-2E9C-101B-9397-08002B2CF9AE}" pid="3" name="MediaServiceImageTags">
    <vt:lpwstr/>
  </property>
</Properties>
</file>